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2"/>
    <p:sldMasterId id="2147483682" r:id="rId3"/>
  </p:sldMasterIdLst>
  <p:notesMasterIdLst>
    <p:notesMasterId r:id="rId57"/>
  </p:notesMasterIdLst>
  <p:handoutMasterIdLst>
    <p:handoutMasterId r:id="rId58"/>
  </p:handoutMasterIdLst>
  <p:sldIdLst>
    <p:sldId id="256" r:id="rId4"/>
    <p:sldId id="257" r:id="rId5"/>
    <p:sldId id="258" r:id="rId6"/>
    <p:sldId id="263" r:id="rId7"/>
    <p:sldId id="259" r:id="rId8"/>
    <p:sldId id="260" r:id="rId9"/>
    <p:sldId id="262" r:id="rId10"/>
    <p:sldId id="261" r:id="rId11"/>
    <p:sldId id="264" r:id="rId12"/>
    <p:sldId id="265" r:id="rId13"/>
    <p:sldId id="266" r:id="rId14"/>
    <p:sldId id="267" r:id="rId15"/>
    <p:sldId id="268" r:id="rId16"/>
    <p:sldId id="274" r:id="rId17"/>
    <p:sldId id="273" r:id="rId18"/>
    <p:sldId id="275" r:id="rId19"/>
    <p:sldId id="272" r:id="rId20"/>
    <p:sldId id="271" r:id="rId21"/>
    <p:sldId id="270" r:id="rId22"/>
    <p:sldId id="269"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6" r:id="rId41"/>
    <p:sldId id="293" r:id="rId42"/>
    <p:sldId id="294" r:id="rId43"/>
    <p:sldId id="295" r:id="rId44"/>
    <p:sldId id="299" r:id="rId45"/>
    <p:sldId id="300" r:id="rId46"/>
    <p:sldId id="301" r:id="rId47"/>
    <p:sldId id="307" r:id="rId48"/>
    <p:sldId id="304" r:id="rId49"/>
    <p:sldId id="305" r:id="rId50"/>
    <p:sldId id="306" r:id="rId51"/>
    <p:sldId id="308" r:id="rId52"/>
    <p:sldId id="309" r:id="rId53"/>
    <p:sldId id="310" r:id="rId54"/>
    <p:sldId id="311" r:id="rId55"/>
    <p:sldId id="312" r:id="rId5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5" d="100"/>
          <a:sy n="85" d="100"/>
        </p:scale>
        <p:origin x="180" y="78"/>
      </p:cViewPr>
      <p:guideLst/>
    </p:cSldViewPr>
  </p:slideViewPr>
  <p:notesTextViewPr>
    <p:cViewPr>
      <p:scale>
        <a:sx n="1" d="1"/>
        <a:sy n="1" d="1"/>
      </p:scale>
      <p:origin x="0" y="0"/>
    </p:cViewPr>
  </p:notesTextViewPr>
  <p:sorterViewPr>
    <p:cViewPr>
      <p:scale>
        <a:sx n="90" d="100"/>
        <a:sy n="90" d="100"/>
      </p:scale>
      <p:origin x="0" y="-1407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A0AC0F1A-44FD-49BF-8396-A83E34A220A7}" type="datetimeFigureOut">
              <a:rPr lang="en-US" smtClean="0"/>
              <a:t>8/10/2016</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7A11F52-6F80-4945-8E5A-95DCF4B77B3D}" type="slidenum">
              <a:rPr lang="en-US" smtClean="0"/>
              <a:t>‹#›</a:t>
            </a:fld>
            <a:endParaRPr lang="en-US" dirty="0"/>
          </a:p>
        </p:txBody>
      </p:sp>
    </p:spTree>
    <p:extLst>
      <p:ext uri="{BB962C8B-B14F-4D97-AF65-F5344CB8AC3E}">
        <p14:creationId xmlns:p14="http://schemas.microsoft.com/office/powerpoint/2010/main" val="2515059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4A48C96F-8565-4818-8EF2-D8353840EAA1}" type="datetimeFigureOut">
              <a:rPr lang="en-US" smtClean="0"/>
              <a:t>8/10/2016</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A424A58F-3C3B-40E6-9939-6170F0167584}" type="slidenum">
              <a:rPr lang="en-US" smtClean="0"/>
              <a:t>‹#›</a:t>
            </a:fld>
            <a:endParaRPr lang="en-US" dirty="0"/>
          </a:p>
        </p:txBody>
      </p:sp>
    </p:spTree>
    <p:extLst>
      <p:ext uri="{BB962C8B-B14F-4D97-AF65-F5344CB8AC3E}">
        <p14:creationId xmlns:p14="http://schemas.microsoft.com/office/powerpoint/2010/main" val="3332041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a:noFill/>
        </p:spPr>
        <p:txBody>
          <a:bodyPr/>
          <a:lstStyle/>
          <a:p>
            <a:pPr eaLnBrk="1" hangingPunct="1"/>
            <a:endParaRPr lang="en-US" altLang="en-US" dirty="0" smtClean="0"/>
          </a:p>
        </p:txBody>
      </p:sp>
      <p:sp>
        <p:nvSpPr>
          <p:cNvPr id="88068" name="Slide Number Placeholder 3"/>
          <p:cNvSpPr>
            <a:spLocks noGrp="1"/>
          </p:cNvSpPr>
          <p:nvPr>
            <p:ph type="sldNum" sz="quarter" idx="5"/>
          </p:nvPr>
        </p:nvSpPr>
        <p:spPr>
          <a:noFill/>
        </p:spPr>
        <p:txBody>
          <a:bodyPr/>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marL="0" marR="0" lvl="0" indent="0" algn="r" defTabSz="933450" rtl="0" eaLnBrk="0" fontAlgn="base" latinLnBrk="0" hangingPunct="0">
              <a:lnSpc>
                <a:spcPct val="100000"/>
              </a:lnSpc>
              <a:spcBef>
                <a:spcPct val="50000"/>
              </a:spcBef>
              <a:spcAft>
                <a:spcPct val="0"/>
              </a:spcAft>
              <a:buClrTx/>
              <a:buSzTx/>
              <a:buFontTx/>
              <a:buNone/>
              <a:tabLst/>
              <a:defRPr/>
            </a:pPr>
            <a:fld id="{AB0061AC-2C01-4587-9289-BBB528685130}"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33450" rtl="0" eaLnBrk="0" fontAlgn="base" latinLnBrk="0" hangingPunct="0">
                <a:lnSpc>
                  <a:spcPct val="100000"/>
                </a:lnSpc>
                <a:spcBef>
                  <a:spcPct val="50000"/>
                </a:spcBef>
                <a:spcAft>
                  <a:spcPct val="0"/>
                </a:spcAft>
                <a:buClrTx/>
                <a:buSzTx/>
                <a:buFontTx/>
                <a:buNone/>
                <a:tabLst/>
                <a:defRPr/>
              </a:pPr>
              <a:t>42</a:t>
            </a:fld>
            <a:endParaRPr kumimoji="0" lang="en-US" alt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31547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a:noFill/>
        </p:spPr>
        <p:txBody>
          <a:bodyPr/>
          <a:lstStyle/>
          <a:p>
            <a:pPr eaLnBrk="1" hangingPunct="1"/>
            <a:endParaRPr lang="en-US" altLang="en-US" dirty="0" smtClean="0"/>
          </a:p>
        </p:txBody>
      </p:sp>
      <p:sp>
        <p:nvSpPr>
          <p:cNvPr id="90116" name="Slide Number Placeholder 3"/>
          <p:cNvSpPr>
            <a:spLocks noGrp="1"/>
          </p:cNvSpPr>
          <p:nvPr>
            <p:ph type="sldNum" sz="quarter" idx="5"/>
          </p:nvPr>
        </p:nvSpPr>
        <p:spPr>
          <a:noFill/>
        </p:spPr>
        <p:txBody>
          <a:bodyPr/>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marL="0" marR="0" lvl="0" indent="0" algn="r" defTabSz="933450" rtl="0" eaLnBrk="0" fontAlgn="base" latinLnBrk="0" hangingPunct="0">
              <a:lnSpc>
                <a:spcPct val="100000"/>
              </a:lnSpc>
              <a:spcBef>
                <a:spcPct val="50000"/>
              </a:spcBef>
              <a:spcAft>
                <a:spcPct val="0"/>
              </a:spcAft>
              <a:buClrTx/>
              <a:buSzTx/>
              <a:buFontTx/>
              <a:buNone/>
              <a:tabLst/>
              <a:defRPr/>
            </a:pPr>
            <a:fld id="{62CD1F94-9BB4-4414-95E8-71DEDADB4629}"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33450" rtl="0" eaLnBrk="0" fontAlgn="base" latinLnBrk="0" hangingPunct="0">
                <a:lnSpc>
                  <a:spcPct val="100000"/>
                </a:lnSpc>
                <a:spcBef>
                  <a:spcPct val="50000"/>
                </a:spcBef>
                <a:spcAft>
                  <a:spcPct val="0"/>
                </a:spcAft>
                <a:buClrTx/>
                <a:buSzTx/>
                <a:buFontTx/>
                <a:buNone/>
                <a:tabLst/>
                <a:defRPr/>
              </a:pPr>
              <a:t>43</a:t>
            </a:fld>
            <a:endParaRPr kumimoji="0" lang="en-US" alt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8947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a:noFill/>
        </p:spPr>
        <p:txBody>
          <a:bodyPr/>
          <a:lstStyle/>
          <a:p>
            <a:pPr eaLnBrk="1" hangingPunct="1"/>
            <a:endParaRPr lang="en-US" altLang="en-US" dirty="0" smtClean="0"/>
          </a:p>
        </p:txBody>
      </p:sp>
      <p:sp>
        <p:nvSpPr>
          <p:cNvPr id="92164" name="Slide Number Placeholder 3"/>
          <p:cNvSpPr>
            <a:spLocks noGrp="1"/>
          </p:cNvSpPr>
          <p:nvPr>
            <p:ph type="sldNum" sz="quarter" idx="5"/>
          </p:nvPr>
        </p:nvSpPr>
        <p:spPr>
          <a:noFill/>
        </p:spPr>
        <p:txBody>
          <a:bodyPr/>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marL="0" marR="0" lvl="0" indent="0" algn="r" defTabSz="933450" rtl="0" eaLnBrk="0" fontAlgn="base" latinLnBrk="0" hangingPunct="0">
              <a:lnSpc>
                <a:spcPct val="100000"/>
              </a:lnSpc>
              <a:spcBef>
                <a:spcPct val="50000"/>
              </a:spcBef>
              <a:spcAft>
                <a:spcPct val="0"/>
              </a:spcAft>
              <a:buClrTx/>
              <a:buSzTx/>
              <a:buFontTx/>
              <a:buNone/>
              <a:tabLst/>
              <a:defRPr/>
            </a:pPr>
            <a:fld id="{DD2BDDCC-FF96-40B9-A0A8-1BFEA831CF44}"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33450" rtl="0" eaLnBrk="0" fontAlgn="base" latinLnBrk="0" hangingPunct="0">
                <a:lnSpc>
                  <a:spcPct val="100000"/>
                </a:lnSpc>
                <a:spcBef>
                  <a:spcPct val="50000"/>
                </a:spcBef>
                <a:spcAft>
                  <a:spcPct val="0"/>
                </a:spcAft>
                <a:buClrTx/>
                <a:buSzTx/>
                <a:buFontTx/>
                <a:buNone/>
                <a:tabLst/>
                <a:defRPr/>
              </a:pPr>
              <a:t>44</a:t>
            </a:fld>
            <a:endParaRPr kumimoji="0" lang="en-US" alt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4940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a:noFill/>
        </p:spPr>
        <p:txBody>
          <a:bodyPr/>
          <a:lstStyle/>
          <a:p>
            <a:pPr eaLnBrk="1" hangingPunct="1"/>
            <a:endParaRPr lang="en-US" altLang="en-US" dirty="0" smtClean="0"/>
          </a:p>
        </p:txBody>
      </p:sp>
      <p:sp>
        <p:nvSpPr>
          <p:cNvPr id="98308" name="Slide Number Placeholder 3"/>
          <p:cNvSpPr>
            <a:spLocks noGrp="1"/>
          </p:cNvSpPr>
          <p:nvPr>
            <p:ph type="sldNum" sz="quarter" idx="5"/>
          </p:nvPr>
        </p:nvSpPr>
        <p:spPr>
          <a:noFill/>
        </p:spPr>
        <p:txBody>
          <a:bodyPr/>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marL="0" marR="0" lvl="0" indent="0" algn="r" defTabSz="933450" rtl="0" eaLnBrk="0" fontAlgn="base" latinLnBrk="0" hangingPunct="0">
              <a:lnSpc>
                <a:spcPct val="100000"/>
              </a:lnSpc>
              <a:spcBef>
                <a:spcPct val="50000"/>
              </a:spcBef>
              <a:spcAft>
                <a:spcPct val="0"/>
              </a:spcAft>
              <a:buClrTx/>
              <a:buSzTx/>
              <a:buFontTx/>
              <a:buNone/>
              <a:tabLst/>
              <a:defRPr/>
            </a:pPr>
            <a:fld id="{BF7ABE32-A9D3-43BC-BB25-5E69CC0887FD}"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33450" rtl="0" eaLnBrk="0" fontAlgn="base" latinLnBrk="0" hangingPunct="0">
                <a:lnSpc>
                  <a:spcPct val="100000"/>
                </a:lnSpc>
                <a:spcBef>
                  <a:spcPct val="50000"/>
                </a:spcBef>
                <a:spcAft>
                  <a:spcPct val="0"/>
                </a:spcAft>
                <a:buClrTx/>
                <a:buSzTx/>
                <a:buFontTx/>
                <a:buNone/>
                <a:tabLst/>
                <a:defRPr/>
              </a:pPr>
              <a:t>46</a:t>
            </a:fld>
            <a:endParaRPr kumimoji="0" lang="en-US" alt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05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a:noFill/>
        </p:spPr>
        <p:txBody>
          <a:bodyPr/>
          <a:lstStyle/>
          <a:p>
            <a:pPr eaLnBrk="1" hangingPunct="1"/>
            <a:endParaRPr lang="en-US" altLang="en-US" dirty="0" smtClean="0"/>
          </a:p>
        </p:txBody>
      </p:sp>
      <p:sp>
        <p:nvSpPr>
          <p:cNvPr id="100356" name="Slide Number Placeholder 3"/>
          <p:cNvSpPr>
            <a:spLocks noGrp="1"/>
          </p:cNvSpPr>
          <p:nvPr>
            <p:ph type="sldNum" sz="quarter" idx="5"/>
          </p:nvPr>
        </p:nvSpPr>
        <p:spPr>
          <a:noFill/>
        </p:spPr>
        <p:txBody>
          <a:bodyPr/>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marL="0" marR="0" lvl="0" indent="0" algn="r" defTabSz="933450" rtl="0" eaLnBrk="0" fontAlgn="base" latinLnBrk="0" hangingPunct="0">
              <a:lnSpc>
                <a:spcPct val="100000"/>
              </a:lnSpc>
              <a:spcBef>
                <a:spcPct val="50000"/>
              </a:spcBef>
              <a:spcAft>
                <a:spcPct val="0"/>
              </a:spcAft>
              <a:buClrTx/>
              <a:buSzTx/>
              <a:buFontTx/>
              <a:buNone/>
              <a:tabLst/>
              <a:defRPr/>
            </a:pPr>
            <a:fld id="{1D9A11E2-E207-4A59-A205-BFBD66D6B3F4}"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33450" rtl="0" eaLnBrk="0" fontAlgn="base" latinLnBrk="0" hangingPunct="0">
                <a:lnSpc>
                  <a:spcPct val="100000"/>
                </a:lnSpc>
                <a:spcBef>
                  <a:spcPct val="50000"/>
                </a:spcBef>
                <a:spcAft>
                  <a:spcPct val="0"/>
                </a:spcAft>
                <a:buClrTx/>
                <a:buSzTx/>
                <a:buFontTx/>
                <a:buNone/>
                <a:tabLst/>
                <a:defRPr/>
              </a:pPr>
              <a:t>47</a:t>
            </a:fld>
            <a:endParaRPr kumimoji="0" lang="en-US" alt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82459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a:noFill/>
        </p:spPr>
        <p:txBody>
          <a:bodyPr/>
          <a:lstStyle/>
          <a:p>
            <a:pPr eaLnBrk="1" hangingPunct="1"/>
            <a:endParaRPr lang="en-US" altLang="en-US" dirty="0" smtClean="0"/>
          </a:p>
        </p:txBody>
      </p:sp>
      <p:sp>
        <p:nvSpPr>
          <p:cNvPr id="102404" name="Slide Number Placeholder 3"/>
          <p:cNvSpPr>
            <a:spLocks noGrp="1"/>
          </p:cNvSpPr>
          <p:nvPr>
            <p:ph type="sldNum" sz="quarter" idx="5"/>
          </p:nvPr>
        </p:nvSpPr>
        <p:spPr>
          <a:noFill/>
        </p:spPr>
        <p:txBody>
          <a:bodyPr/>
          <a:lstStyle>
            <a:lvl1pPr defTabSz="933450">
              <a:spcBef>
                <a:spcPct val="50000"/>
              </a:spcBef>
              <a:defRPr sz="3600" b="1">
                <a:solidFill>
                  <a:schemeClr val="tx1"/>
                </a:solidFill>
                <a:latin typeface="Arial" panose="020B0604020202020204" pitchFamily="34" charset="0"/>
              </a:defRPr>
            </a:lvl1pPr>
            <a:lvl2pPr marL="758825" indent="-292100" defTabSz="933450">
              <a:spcBef>
                <a:spcPct val="50000"/>
              </a:spcBef>
              <a:defRPr sz="3600" b="1">
                <a:solidFill>
                  <a:schemeClr val="tx1"/>
                </a:solidFill>
                <a:latin typeface="Arial" panose="020B0604020202020204" pitchFamily="34" charset="0"/>
              </a:defRPr>
            </a:lvl2pPr>
            <a:lvl3pPr marL="1166813" indent="-233363" defTabSz="933450">
              <a:spcBef>
                <a:spcPct val="50000"/>
              </a:spcBef>
              <a:defRPr sz="3600" b="1">
                <a:solidFill>
                  <a:schemeClr val="tx1"/>
                </a:solidFill>
                <a:latin typeface="Arial" panose="020B0604020202020204" pitchFamily="34" charset="0"/>
              </a:defRPr>
            </a:lvl3pPr>
            <a:lvl4pPr marL="1633538" indent="-233363" defTabSz="933450">
              <a:spcBef>
                <a:spcPct val="50000"/>
              </a:spcBef>
              <a:defRPr sz="3600" b="1">
                <a:solidFill>
                  <a:schemeClr val="tx1"/>
                </a:solidFill>
                <a:latin typeface="Arial" panose="020B0604020202020204" pitchFamily="34" charset="0"/>
              </a:defRPr>
            </a:lvl4pPr>
            <a:lvl5pPr marL="2101850" indent="-233363" defTabSz="933450">
              <a:spcBef>
                <a:spcPct val="50000"/>
              </a:spcBef>
              <a:defRPr sz="3600" b="1">
                <a:solidFill>
                  <a:schemeClr val="tx1"/>
                </a:solidFill>
                <a:latin typeface="Arial" panose="020B0604020202020204" pitchFamily="34" charset="0"/>
              </a:defRPr>
            </a:lvl5pPr>
            <a:lvl6pPr marL="2559050" indent="-233363" defTabSz="933450" eaLnBrk="0" fontAlgn="base" hangingPunct="0">
              <a:spcBef>
                <a:spcPct val="50000"/>
              </a:spcBef>
              <a:spcAft>
                <a:spcPct val="0"/>
              </a:spcAft>
              <a:defRPr sz="3600" b="1">
                <a:solidFill>
                  <a:schemeClr val="tx1"/>
                </a:solidFill>
                <a:latin typeface="Arial" panose="020B0604020202020204" pitchFamily="34" charset="0"/>
              </a:defRPr>
            </a:lvl6pPr>
            <a:lvl7pPr marL="3016250" indent="-233363" defTabSz="933450" eaLnBrk="0" fontAlgn="base" hangingPunct="0">
              <a:spcBef>
                <a:spcPct val="50000"/>
              </a:spcBef>
              <a:spcAft>
                <a:spcPct val="0"/>
              </a:spcAft>
              <a:defRPr sz="3600" b="1">
                <a:solidFill>
                  <a:schemeClr val="tx1"/>
                </a:solidFill>
                <a:latin typeface="Arial" panose="020B0604020202020204" pitchFamily="34" charset="0"/>
              </a:defRPr>
            </a:lvl7pPr>
            <a:lvl8pPr marL="3473450" indent="-233363" defTabSz="933450" eaLnBrk="0" fontAlgn="base" hangingPunct="0">
              <a:spcBef>
                <a:spcPct val="50000"/>
              </a:spcBef>
              <a:spcAft>
                <a:spcPct val="0"/>
              </a:spcAft>
              <a:defRPr sz="3600" b="1">
                <a:solidFill>
                  <a:schemeClr val="tx1"/>
                </a:solidFill>
                <a:latin typeface="Arial" panose="020B0604020202020204" pitchFamily="34" charset="0"/>
              </a:defRPr>
            </a:lvl8pPr>
            <a:lvl9pPr marL="3930650" indent="-233363" defTabSz="933450" eaLnBrk="0" fontAlgn="base" hangingPunct="0">
              <a:spcBef>
                <a:spcPct val="50000"/>
              </a:spcBef>
              <a:spcAft>
                <a:spcPct val="0"/>
              </a:spcAft>
              <a:defRPr sz="3600" b="1">
                <a:solidFill>
                  <a:schemeClr val="tx1"/>
                </a:solidFill>
                <a:latin typeface="Arial" panose="020B0604020202020204" pitchFamily="34" charset="0"/>
              </a:defRPr>
            </a:lvl9pPr>
          </a:lstStyle>
          <a:p>
            <a:pPr marL="0" marR="0" lvl="0" indent="0" algn="r" defTabSz="933450" rtl="0" eaLnBrk="0" fontAlgn="base" latinLnBrk="0" hangingPunct="0">
              <a:lnSpc>
                <a:spcPct val="100000"/>
              </a:lnSpc>
              <a:spcBef>
                <a:spcPct val="50000"/>
              </a:spcBef>
              <a:spcAft>
                <a:spcPct val="0"/>
              </a:spcAft>
              <a:buClrTx/>
              <a:buSzTx/>
              <a:buFontTx/>
              <a:buNone/>
              <a:tabLst/>
              <a:defRPr/>
            </a:pPr>
            <a:fld id="{DD29E911-2B8F-4B52-B2DF-F89169848830}"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33450" rtl="0" eaLnBrk="0" fontAlgn="base" latinLnBrk="0" hangingPunct="0">
                <a:lnSpc>
                  <a:spcPct val="100000"/>
                </a:lnSpc>
                <a:spcBef>
                  <a:spcPct val="50000"/>
                </a:spcBef>
                <a:spcAft>
                  <a:spcPct val="0"/>
                </a:spcAft>
                <a:buClrTx/>
                <a:buSzTx/>
                <a:buFontTx/>
                <a:buNone/>
                <a:tabLst/>
                <a:defRPr/>
              </a:pPr>
              <a:t>48</a:t>
            </a:fld>
            <a:endParaRPr kumimoji="0" lang="en-US" alt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87923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78232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pPr algn="ctr" eaLnBrk="1" hangingPunct="1">
                <a:spcBef>
                  <a:spcPct val="0"/>
                </a:spcBef>
              </a:pPr>
              <a:endParaRPr kumimoji="1" lang="en-US" altLang="en-US" sz="2400" b="0" dirty="0">
                <a:latin typeface="Times New Roman" panose="02020603050405020304"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pPr algn="ctr" eaLnBrk="1" hangingPunct="1">
                <a:spcBef>
                  <a:spcPct val="0"/>
                </a:spcBef>
              </a:pPr>
              <a:endParaRPr kumimoji="1" lang="en-US" altLang="en-US" sz="2400" b="0" dirty="0">
                <a:latin typeface="Times New Roman" panose="02020603050405020304" pitchFamily="18" charset="0"/>
              </a:endParaRPr>
            </a:p>
          </p:txBody>
        </p:sp>
      </p:grpSp>
      <p:grpSp>
        <p:nvGrpSpPr>
          <p:cNvPr id="7" name="Group 5"/>
          <p:cNvGrpSpPr>
            <a:grpSpLocks/>
          </p:cNvGrpSpPr>
          <p:nvPr/>
        </p:nvGrpSpPr>
        <p:grpSpPr bwMode="auto">
          <a:xfrm>
            <a:off x="4842933" y="4889500"/>
            <a:ext cx="65024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endParaRPr lang="en-US" altLang="en-US" sz="1800" b="0" dirty="0"/>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endParaRPr lang="en-US" altLang="en-US" sz="1800" b="0" dirty="0"/>
            </a:p>
          </p:txBody>
        </p:sp>
      </p:grpSp>
      <p:sp>
        <p:nvSpPr>
          <p:cNvPr id="6152" name="Rectangle 8"/>
          <p:cNvSpPr>
            <a:spLocks noGrp="1" noChangeArrowheads="1"/>
          </p:cNvSpPr>
          <p:nvPr>
            <p:ph type="subTitle" idx="1"/>
          </p:nvPr>
        </p:nvSpPr>
        <p:spPr>
          <a:xfrm>
            <a:off x="6231467" y="2927350"/>
            <a:ext cx="5350933"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6156" name="AutoShape 12"/>
          <p:cNvSpPr>
            <a:spLocks noGrp="1" noChangeArrowheads="1"/>
          </p:cNvSpPr>
          <p:nvPr>
            <p:ph type="ctrTitle" sz="quarter"/>
          </p:nvPr>
        </p:nvSpPr>
        <p:spPr>
          <a:xfrm>
            <a:off x="914400" y="990600"/>
            <a:ext cx="10972800" cy="1905000"/>
          </a:xfrm>
          <a:prstGeom prst="roundRect">
            <a:avLst>
              <a:gd name="adj" fmla="val 50000"/>
            </a:avLst>
          </a:prstGeom>
        </p:spPr>
        <p:txBody>
          <a:bodyPr anchor="ctr"/>
          <a:lstStyle>
            <a:lvl1pPr algn="ctr">
              <a:defRPr>
                <a:solidFill>
                  <a:schemeClr val="tx1"/>
                </a:solidFill>
              </a:defRPr>
            </a:lvl1pPr>
          </a:lstStyle>
          <a:p>
            <a:r>
              <a:rPr lang="en-US"/>
              <a:t>Click to edit Master title style</a:t>
            </a:r>
          </a:p>
        </p:txBody>
      </p:sp>
      <p:sp>
        <p:nvSpPr>
          <p:cNvPr id="10" name="Date Placeholder 9"/>
          <p:cNvSpPr>
            <a:spLocks noGrp="1" noChangeArrowheads="1"/>
          </p:cNvSpPr>
          <p:nvPr>
            <p:ph type="dt" sz="quarter" idx="10"/>
          </p:nvPr>
        </p:nvSpPr>
        <p:spPr/>
        <p:txBody>
          <a:bodyPr/>
          <a:lstStyle>
            <a:lvl1pPr>
              <a:defRPr>
                <a:solidFill>
                  <a:schemeClr val="bg1"/>
                </a:solidFill>
              </a:defRPr>
            </a:lvl1pPr>
          </a:lstStyle>
          <a:p>
            <a:pPr>
              <a:defRPr/>
            </a:pPr>
            <a:endParaRPr lang="en-US" dirty="0"/>
          </a:p>
        </p:txBody>
      </p:sp>
      <p:sp>
        <p:nvSpPr>
          <p:cNvPr id="11" name="Footer Placeholder 10"/>
          <p:cNvSpPr>
            <a:spLocks noGrp="1" noChangeArrowheads="1"/>
          </p:cNvSpPr>
          <p:nvPr>
            <p:ph type="ftr" sz="quarter" idx="11"/>
          </p:nvPr>
        </p:nvSpPr>
        <p:spPr/>
        <p:txBody>
          <a:bodyPr/>
          <a:lstStyle>
            <a:lvl1pPr algn="r">
              <a:defRPr/>
            </a:lvl1pPr>
          </a:lstStyle>
          <a:p>
            <a:pPr>
              <a:defRPr/>
            </a:pPr>
            <a:endParaRPr lang="en-US" dirty="0"/>
          </a:p>
        </p:txBody>
      </p:sp>
      <p:sp>
        <p:nvSpPr>
          <p:cNvPr id="12" name="Slide Number Placeholder 11"/>
          <p:cNvSpPr>
            <a:spLocks noGrp="1" noChangeArrowheads="1"/>
          </p:cNvSpPr>
          <p:nvPr>
            <p:ph type="sldNum" sz="quarter" idx="12"/>
          </p:nvPr>
        </p:nvSpPr>
        <p:spPr>
          <a:xfrm>
            <a:off x="101601" y="6248400"/>
            <a:ext cx="783167" cy="488950"/>
          </a:xfrm>
        </p:spPr>
        <p:txBody>
          <a:bodyPr anchorCtr="0"/>
          <a:lstStyle>
            <a:lvl1pPr>
              <a:defRPr smtClean="0"/>
            </a:lvl1pPr>
          </a:lstStyle>
          <a:p>
            <a:pPr>
              <a:defRPr/>
            </a:pPr>
            <a:fld id="{41EFD35C-F4B2-4512-A01B-AC9FDD078601}" type="slidenum">
              <a:rPr lang="en-US" altLang="en-US"/>
              <a:pPr>
                <a:defRPr/>
              </a:pPr>
              <a:t>‹#›</a:t>
            </a:fld>
            <a:endParaRPr lang="en-US" altLang="en-US" dirty="0"/>
          </a:p>
        </p:txBody>
      </p:sp>
    </p:spTree>
    <p:extLst>
      <p:ext uri="{BB962C8B-B14F-4D97-AF65-F5344CB8AC3E}">
        <p14:creationId xmlns:p14="http://schemas.microsoft.com/office/powerpoint/2010/main" val="1967781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C830DC53-D0E3-45A4-8991-F9C62FE9E699}" type="slidenum">
              <a:rPr lang="en-US" altLang="en-US"/>
              <a:pPr>
                <a:defRPr/>
              </a:pPr>
              <a:t>‹#›</a:t>
            </a:fld>
            <a:endParaRPr lang="en-US" altLang="en-US" dirty="0"/>
          </a:p>
        </p:txBody>
      </p:sp>
    </p:spTree>
    <p:extLst>
      <p:ext uri="{BB962C8B-B14F-4D97-AF65-F5344CB8AC3E}">
        <p14:creationId xmlns:p14="http://schemas.microsoft.com/office/powerpoint/2010/main" val="3626452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C3C23691-1AD2-4E5F-880B-0A98CD4E1647}" type="slidenum">
              <a:rPr lang="en-US" altLang="en-US"/>
              <a:pPr>
                <a:defRPr/>
              </a:pPr>
              <a:t>‹#›</a:t>
            </a:fld>
            <a:endParaRPr lang="en-US" altLang="en-US" dirty="0"/>
          </a:p>
        </p:txBody>
      </p:sp>
    </p:spTree>
    <p:extLst>
      <p:ext uri="{BB962C8B-B14F-4D97-AF65-F5344CB8AC3E}">
        <p14:creationId xmlns:p14="http://schemas.microsoft.com/office/powerpoint/2010/main" val="4211818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17601" y="2362201"/>
            <a:ext cx="5027084"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7884" y="2362201"/>
            <a:ext cx="502708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818396D0-6661-4AFF-BAC8-F0231BD309D4}" type="slidenum">
              <a:rPr lang="en-US" altLang="en-US"/>
              <a:pPr>
                <a:defRPr/>
              </a:pPr>
              <a:t>‹#›</a:t>
            </a:fld>
            <a:endParaRPr lang="en-US" altLang="en-US" dirty="0"/>
          </a:p>
        </p:txBody>
      </p:sp>
    </p:spTree>
    <p:extLst>
      <p:ext uri="{BB962C8B-B14F-4D97-AF65-F5344CB8AC3E}">
        <p14:creationId xmlns:p14="http://schemas.microsoft.com/office/powerpoint/2010/main" val="4732945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dirty="0"/>
          </a:p>
        </p:txBody>
      </p:sp>
      <p:sp>
        <p:nvSpPr>
          <p:cNvPr id="8"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13"/>
          <p:cNvSpPr>
            <a:spLocks noGrp="1" noChangeArrowheads="1"/>
          </p:cNvSpPr>
          <p:nvPr>
            <p:ph type="sldNum" sz="quarter" idx="12"/>
          </p:nvPr>
        </p:nvSpPr>
        <p:spPr>
          <a:ln/>
        </p:spPr>
        <p:txBody>
          <a:bodyPr/>
          <a:lstStyle>
            <a:lvl1pPr>
              <a:defRPr/>
            </a:lvl1pPr>
          </a:lstStyle>
          <a:p>
            <a:pPr>
              <a:defRPr/>
            </a:pPr>
            <a:fld id="{BC931F8B-7CAB-4B35-982D-1540E72D39DA}" type="slidenum">
              <a:rPr lang="en-US" altLang="en-US"/>
              <a:pPr>
                <a:defRPr/>
              </a:pPr>
              <a:t>‹#›</a:t>
            </a:fld>
            <a:endParaRPr lang="en-US" altLang="en-US" dirty="0"/>
          </a:p>
        </p:txBody>
      </p:sp>
    </p:spTree>
    <p:extLst>
      <p:ext uri="{BB962C8B-B14F-4D97-AF65-F5344CB8AC3E}">
        <p14:creationId xmlns:p14="http://schemas.microsoft.com/office/powerpoint/2010/main" val="1528958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dirty="0"/>
          </a:p>
        </p:txBody>
      </p:sp>
      <p:sp>
        <p:nvSpPr>
          <p:cNvPr id="4"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3"/>
          <p:cNvSpPr>
            <a:spLocks noGrp="1" noChangeArrowheads="1"/>
          </p:cNvSpPr>
          <p:nvPr>
            <p:ph type="sldNum" sz="quarter" idx="12"/>
          </p:nvPr>
        </p:nvSpPr>
        <p:spPr>
          <a:ln/>
        </p:spPr>
        <p:txBody>
          <a:bodyPr/>
          <a:lstStyle>
            <a:lvl1pPr>
              <a:defRPr/>
            </a:lvl1pPr>
          </a:lstStyle>
          <a:p>
            <a:pPr>
              <a:defRPr/>
            </a:pPr>
            <a:fld id="{BA1AE5F1-75BD-47B4-9BD9-CE16623D7266}" type="slidenum">
              <a:rPr lang="en-US" altLang="en-US"/>
              <a:pPr>
                <a:defRPr/>
              </a:pPr>
              <a:t>‹#›</a:t>
            </a:fld>
            <a:endParaRPr lang="en-US" altLang="en-US" dirty="0"/>
          </a:p>
        </p:txBody>
      </p:sp>
    </p:spTree>
    <p:extLst>
      <p:ext uri="{BB962C8B-B14F-4D97-AF65-F5344CB8AC3E}">
        <p14:creationId xmlns:p14="http://schemas.microsoft.com/office/powerpoint/2010/main" val="8223648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dirty="0"/>
          </a:p>
        </p:txBody>
      </p:sp>
      <p:sp>
        <p:nvSpPr>
          <p:cNvPr id="3"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3"/>
          <p:cNvSpPr>
            <a:spLocks noGrp="1" noChangeArrowheads="1"/>
          </p:cNvSpPr>
          <p:nvPr>
            <p:ph type="sldNum" sz="quarter" idx="12"/>
          </p:nvPr>
        </p:nvSpPr>
        <p:spPr>
          <a:ln/>
        </p:spPr>
        <p:txBody>
          <a:bodyPr/>
          <a:lstStyle>
            <a:lvl1pPr>
              <a:defRPr/>
            </a:lvl1pPr>
          </a:lstStyle>
          <a:p>
            <a:pPr>
              <a:defRPr/>
            </a:pPr>
            <a:fld id="{40399C53-7861-4DAC-8BD0-EEEC9A3B1135}" type="slidenum">
              <a:rPr lang="en-US" altLang="en-US"/>
              <a:pPr>
                <a:defRPr/>
              </a:pPr>
              <a:t>‹#›</a:t>
            </a:fld>
            <a:endParaRPr lang="en-US" altLang="en-US" dirty="0"/>
          </a:p>
        </p:txBody>
      </p:sp>
    </p:spTree>
    <p:extLst>
      <p:ext uri="{BB962C8B-B14F-4D97-AF65-F5344CB8AC3E}">
        <p14:creationId xmlns:p14="http://schemas.microsoft.com/office/powerpoint/2010/main" val="34720080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3AC576CD-CAF3-4FF8-947C-6CB7F68DAE8A}" type="slidenum">
              <a:rPr lang="en-US" altLang="en-US"/>
              <a:pPr>
                <a:defRPr/>
              </a:pPr>
              <a:t>‹#›</a:t>
            </a:fld>
            <a:endParaRPr lang="en-US" altLang="en-US" dirty="0"/>
          </a:p>
        </p:txBody>
      </p:sp>
    </p:spTree>
    <p:extLst>
      <p:ext uri="{BB962C8B-B14F-4D97-AF65-F5344CB8AC3E}">
        <p14:creationId xmlns:p14="http://schemas.microsoft.com/office/powerpoint/2010/main" val="36281607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B57978FB-98A5-4F03-8A3C-EBBEFF1DFF48}" type="slidenum">
              <a:rPr lang="en-US" altLang="en-US"/>
              <a:pPr>
                <a:defRPr/>
              </a:pPr>
              <a:t>‹#›</a:t>
            </a:fld>
            <a:endParaRPr lang="en-US" altLang="en-US" dirty="0"/>
          </a:p>
        </p:txBody>
      </p:sp>
    </p:spTree>
    <p:extLst>
      <p:ext uri="{BB962C8B-B14F-4D97-AF65-F5344CB8AC3E}">
        <p14:creationId xmlns:p14="http://schemas.microsoft.com/office/powerpoint/2010/main" val="28819651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40652E00-1F4D-4702-BE46-570B85397ECE}" type="slidenum">
              <a:rPr lang="en-US" altLang="en-US"/>
              <a:pPr>
                <a:defRPr/>
              </a:pPr>
              <a:t>‹#›</a:t>
            </a:fld>
            <a:endParaRPr lang="en-US" altLang="en-US" dirty="0"/>
          </a:p>
        </p:txBody>
      </p:sp>
    </p:spTree>
    <p:extLst>
      <p:ext uri="{BB962C8B-B14F-4D97-AF65-F5344CB8AC3E}">
        <p14:creationId xmlns:p14="http://schemas.microsoft.com/office/powerpoint/2010/main" val="40684259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40800" y="762001"/>
            <a:ext cx="2641600" cy="5324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16000" y="762001"/>
            <a:ext cx="7721600" cy="5324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1D30B005-496E-4B9F-8FEE-DB001A6683BD}" type="slidenum">
              <a:rPr lang="en-US" altLang="en-US"/>
              <a:pPr>
                <a:defRPr/>
              </a:pPr>
              <a:t>‹#›</a:t>
            </a:fld>
            <a:endParaRPr lang="en-US" altLang="en-US" dirty="0"/>
          </a:p>
        </p:txBody>
      </p:sp>
    </p:spTree>
    <p:extLst>
      <p:ext uri="{BB962C8B-B14F-4D97-AF65-F5344CB8AC3E}">
        <p14:creationId xmlns:p14="http://schemas.microsoft.com/office/powerpoint/2010/main" val="2910457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CCB2D03B-FD74-4740-A641-491E3C67F5F9}" type="slidenum">
              <a:rPr lang="en-US" altLang="en-US"/>
              <a:pPr>
                <a:defRPr/>
              </a:pPr>
              <a:t>‹#›</a:t>
            </a:fld>
            <a:endParaRPr lang="en-US" altLang="en-US" dirty="0"/>
          </a:p>
        </p:txBody>
      </p:sp>
    </p:spTree>
    <p:extLst>
      <p:ext uri="{BB962C8B-B14F-4D97-AF65-F5344CB8AC3E}">
        <p14:creationId xmlns:p14="http://schemas.microsoft.com/office/powerpoint/2010/main" val="2413599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81DFBB0-752E-473F-BA80-36584E8A5255}" type="slidenum">
              <a:rPr lang="en-US" altLang="en-US"/>
              <a:pPr>
                <a:defRPr/>
              </a:pPr>
              <a:t>‹#›</a:t>
            </a:fld>
            <a:endParaRPr lang="en-US" altLang="en-US" dirty="0"/>
          </a:p>
        </p:txBody>
      </p:sp>
    </p:spTree>
    <p:extLst>
      <p:ext uri="{BB962C8B-B14F-4D97-AF65-F5344CB8AC3E}">
        <p14:creationId xmlns:p14="http://schemas.microsoft.com/office/powerpoint/2010/main" val="1866655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127C4F0-9734-449B-9CCB-38287338D8AA}" type="slidenum">
              <a:rPr lang="en-US" altLang="en-US"/>
              <a:pPr>
                <a:defRPr/>
              </a:pPr>
              <a:t>‹#›</a:t>
            </a:fld>
            <a:endParaRPr lang="en-US" altLang="en-US" dirty="0"/>
          </a:p>
        </p:txBody>
      </p:sp>
    </p:spTree>
    <p:extLst>
      <p:ext uri="{BB962C8B-B14F-4D97-AF65-F5344CB8AC3E}">
        <p14:creationId xmlns:p14="http://schemas.microsoft.com/office/powerpoint/2010/main" val="42336671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059EDEC-5D4F-4EE0-8891-2245B2DE313F}" type="slidenum">
              <a:rPr lang="en-US" altLang="en-US"/>
              <a:pPr>
                <a:defRPr/>
              </a:pPr>
              <a:t>‹#›</a:t>
            </a:fld>
            <a:endParaRPr lang="en-US" altLang="en-US" dirty="0"/>
          </a:p>
        </p:txBody>
      </p:sp>
    </p:spTree>
    <p:extLst>
      <p:ext uri="{BB962C8B-B14F-4D97-AF65-F5344CB8AC3E}">
        <p14:creationId xmlns:p14="http://schemas.microsoft.com/office/powerpoint/2010/main" val="36573217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C5EC029-EF3B-4181-9745-A2E81C7EE374}" type="slidenum">
              <a:rPr lang="en-US" altLang="en-US"/>
              <a:pPr>
                <a:defRPr/>
              </a:pPr>
              <a:t>‹#›</a:t>
            </a:fld>
            <a:endParaRPr lang="en-US" altLang="en-US" dirty="0"/>
          </a:p>
        </p:txBody>
      </p:sp>
    </p:spTree>
    <p:extLst>
      <p:ext uri="{BB962C8B-B14F-4D97-AF65-F5344CB8AC3E}">
        <p14:creationId xmlns:p14="http://schemas.microsoft.com/office/powerpoint/2010/main" val="32641752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37C99C34-B08C-43B7-B2C1-32F5B45AE163}" type="slidenum">
              <a:rPr lang="en-US" altLang="en-US"/>
              <a:pPr>
                <a:defRPr/>
              </a:pPr>
              <a:t>‹#›</a:t>
            </a:fld>
            <a:endParaRPr lang="en-US" altLang="en-US" dirty="0"/>
          </a:p>
        </p:txBody>
      </p:sp>
    </p:spTree>
    <p:extLst>
      <p:ext uri="{BB962C8B-B14F-4D97-AF65-F5344CB8AC3E}">
        <p14:creationId xmlns:p14="http://schemas.microsoft.com/office/powerpoint/2010/main" val="21955112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B3B1936F-ACBC-4DD9-9CF1-06087CF6CCCA}" type="slidenum">
              <a:rPr lang="en-US" altLang="en-US"/>
              <a:pPr>
                <a:defRPr/>
              </a:pPr>
              <a:t>‹#›</a:t>
            </a:fld>
            <a:endParaRPr lang="en-US" altLang="en-US" dirty="0"/>
          </a:p>
        </p:txBody>
      </p:sp>
    </p:spTree>
    <p:extLst>
      <p:ext uri="{BB962C8B-B14F-4D97-AF65-F5344CB8AC3E}">
        <p14:creationId xmlns:p14="http://schemas.microsoft.com/office/powerpoint/2010/main" val="40516729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6DC020CA-DFFE-46BE-ADF3-E14592EF4212}" type="slidenum">
              <a:rPr lang="en-US" altLang="en-US"/>
              <a:pPr>
                <a:defRPr/>
              </a:pPr>
              <a:t>‹#›</a:t>
            </a:fld>
            <a:endParaRPr lang="en-US" altLang="en-US" dirty="0"/>
          </a:p>
        </p:txBody>
      </p:sp>
    </p:spTree>
    <p:extLst>
      <p:ext uri="{BB962C8B-B14F-4D97-AF65-F5344CB8AC3E}">
        <p14:creationId xmlns:p14="http://schemas.microsoft.com/office/powerpoint/2010/main" val="28654316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62AA2DF-3013-46EB-99EF-EAB61C405C0F}" type="slidenum">
              <a:rPr lang="en-US" altLang="en-US"/>
              <a:pPr>
                <a:defRPr/>
              </a:pPr>
              <a:t>‹#›</a:t>
            </a:fld>
            <a:endParaRPr lang="en-US" altLang="en-US" dirty="0"/>
          </a:p>
        </p:txBody>
      </p:sp>
    </p:spTree>
    <p:extLst>
      <p:ext uri="{BB962C8B-B14F-4D97-AF65-F5344CB8AC3E}">
        <p14:creationId xmlns:p14="http://schemas.microsoft.com/office/powerpoint/2010/main" val="40568896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EF273D6-7A36-4354-9733-DC3E25E40F8A}" type="slidenum">
              <a:rPr lang="en-US" altLang="en-US"/>
              <a:pPr>
                <a:defRPr/>
              </a:pPr>
              <a:t>‹#›</a:t>
            </a:fld>
            <a:endParaRPr lang="en-US" altLang="en-US" dirty="0"/>
          </a:p>
        </p:txBody>
      </p:sp>
    </p:spTree>
    <p:extLst>
      <p:ext uri="{BB962C8B-B14F-4D97-AF65-F5344CB8AC3E}">
        <p14:creationId xmlns:p14="http://schemas.microsoft.com/office/powerpoint/2010/main" val="2843887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7AC32F1-8A68-4031-A13C-26A67CF88792}" type="slidenum">
              <a:rPr lang="en-US" altLang="en-US"/>
              <a:pPr>
                <a:defRPr/>
              </a:pPr>
              <a:t>‹#›</a:t>
            </a:fld>
            <a:endParaRPr lang="en-US" altLang="en-US" dirty="0"/>
          </a:p>
        </p:txBody>
      </p:sp>
    </p:spTree>
    <p:extLst>
      <p:ext uri="{BB962C8B-B14F-4D97-AF65-F5344CB8AC3E}">
        <p14:creationId xmlns:p14="http://schemas.microsoft.com/office/powerpoint/2010/main" val="3863509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20D80A4-0D62-4E1C-898C-9F267F5D7377}" type="slidenum">
              <a:rPr lang="en-US" altLang="en-US"/>
              <a:pPr>
                <a:defRPr/>
              </a:pPr>
              <a:t>‹#›</a:t>
            </a:fld>
            <a:endParaRPr lang="en-US" altLang="en-US" dirty="0"/>
          </a:p>
        </p:txBody>
      </p:sp>
    </p:spTree>
    <p:extLst>
      <p:ext uri="{BB962C8B-B14F-4D97-AF65-F5344CB8AC3E}">
        <p14:creationId xmlns:p14="http://schemas.microsoft.com/office/powerpoint/2010/main" val="21399036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1"/>
            <a:ext cx="10972800" cy="4525963"/>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9C65B50-73AF-4942-92D9-D86C2040B74E}" type="slidenum">
              <a:rPr lang="en-US" altLang="en-US"/>
              <a:pPr>
                <a:defRPr/>
              </a:pPr>
              <a:t>‹#›</a:t>
            </a:fld>
            <a:endParaRPr lang="en-US" altLang="en-US" dirty="0"/>
          </a:p>
        </p:txBody>
      </p:sp>
    </p:spTree>
    <p:extLst>
      <p:ext uri="{BB962C8B-B14F-4D97-AF65-F5344CB8AC3E}">
        <p14:creationId xmlns:p14="http://schemas.microsoft.com/office/powerpoint/2010/main" val="3628738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8/10/2016</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016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endParaRPr lang="en-US" altLang="en-US" sz="1800" b="0" dirty="0"/>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xtLst>
                <a:ext uri="{91240B29-F687-4F45-9708-019B960494DF}">
                  <a14:hiddenLine xmlns:a14="http://schemas.microsoft.com/office/drawing/2010/main" w="9525" cap="flat" cmpd="sng">
                    <a:solidFill>
                      <a:srgbClr val="000000"/>
                    </a:solidFill>
                    <a:prstDash val="solid"/>
                    <a:miter lim="800000"/>
                    <a:headEnd type="none" w="med" len="med"/>
                    <a:tailEnd type="none" w="med" len="med"/>
                  </a14:hiddenLine>
                </a:ext>
              </a:extLst>
            </p:spPr>
            <p:txBody>
              <a:bodyPr wrap="none"/>
              <a:lstStyle/>
              <a:p>
                <a:endParaRPr lang="en-US" sz="1800" dirty="0"/>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endParaRPr lang="en-US" altLang="en-US" sz="1800" b="0" dirty="0"/>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50000"/>
                  </a:spcBef>
                  <a:defRPr sz="3600" b="1">
                    <a:solidFill>
                      <a:schemeClr val="tx1"/>
                    </a:solidFill>
                    <a:latin typeface="Arial" panose="020B0604020202020204" pitchFamily="34" charset="0"/>
                  </a:defRPr>
                </a:lvl1pPr>
                <a:lvl2pPr marL="742950" indent="-285750">
                  <a:spcBef>
                    <a:spcPct val="50000"/>
                  </a:spcBef>
                  <a:defRPr sz="3600" b="1">
                    <a:solidFill>
                      <a:schemeClr val="tx1"/>
                    </a:solidFill>
                    <a:latin typeface="Arial" panose="020B0604020202020204" pitchFamily="34" charset="0"/>
                  </a:defRPr>
                </a:lvl2pPr>
                <a:lvl3pPr marL="1143000" indent="-228600">
                  <a:spcBef>
                    <a:spcPct val="50000"/>
                  </a:spcBef>
                  <a:defRPr sz="3600" b="1">
                    <a:solidFill>
                      <a:schemeClr val="tx1"/>
                    </a:solidFill>
                    <a:latin typeface="Arial" panose="020B0604020202020204" pitchFamily="34" charset="0"/>
                  </a:defRPr>
                </a:lvl3pPr>
                <a:lvl4pPr marL="1600200" indent="-228600">
                  <a:spcBef>
                    <a:spcPct val="50000"/>
                  </a:spcBef>
                  <a:defRPr sz="3600" b="1">
                    <a:solidFill>
                      <a:schemeClr val="tx1"/>
                    </a:solidFill>
                    <a:latin typeface="Arial" panose="020B0604020202020204" pitchFamily="34" charset="0"/>
                  </a:defRPr>
                </a:lvl4pPr>
                <a:lvl5pPr marL="2057400" indent="-228600">
                  <a:spcBef>
                    <a:spcPct val="50000"/>
                  </a:spcBef>
                  <a:defRPr sz="3600" b="1">
                    <a:solidFill>
                      <a:schemeClr val="tx1"/>
                    </a:solidFill>
                    <a:latin typeface="Arial" panose="020B0604020202020204" pitchFamily="34" charset="0"/>
                  </a:defRPr>
                </a:lvl5pPr>
                <a:lvl6pPr marL="2514600" indent="-228600" eaLnBrk="0" fontAlgn="base" hangingPunct="0">
                  <a:spcBef>
                    <a:spcPct val="50000"/>
                  </a:spcBef>
                  <a:spcAft>
                    <a:spcPct val="0"/>
                  </a:spcAft>
                  <a:defRPr sz="3600" b="1">
                    <a:solidFill>
                      <a:schemeClr val="tx1"/>
                    </a:solidFill>
                    <a:latin typeface="Arial" panose="020B0604020202020204" pitchFamily="34" charset="0"/>
                  </a:defRPr>
                </a:lvl6pPr>
                <a:lvl7pPr marL="2971800" indent="-228600" eaLnBrk="0" fontAlgn="base" hangingPunct="0">
                  <a:spcBef>
                    <a:spcPct val="50000"/>
                  </a:spcBef>
                  <a:spcAft>
                    <a:spcPct val="0"/>
                  </a:spcAft>
                  <a:defRPr sz="3600" b="1">
                    <a:solidFill>
                      <a:schemeClr val="tx1"/>
                    </a:solidFill>
                    <a:latin typeface="Arial" panose="020B0604020202020204" pitchFamily="34" charset="0"/>
                  </a:defRPr>
                </a:lvl7pPr>
                <a:lvl8pPr marL="3429000" indent="-228600" eaLnBrk="0" fontAlgn="base" hangingPunct="0">
                  <a:spcBef>
                    <a:spcPct val="50000"/>
                  </a:spcBef>
                  <a:spcAft>
                    <a:spcPct val="0"/>
                  </a:spcAft>
                  <a:defRPr sz="3600" b="1">
                    <a:solidFill>
                      <a:schemeClr val="tx1"/>
                    </a:solidFill>
                    <a:latin typeface="Arial" panose="020B0604020202020204" pitchFamily="34" charset="0"/>
                  </a:defRPr>
                </a:lvl8pPr>
                <a:lvl9pPr marL="3886200" indent="-228600" eaLnBrk="0" fontAlgn="base" hangingPunct="0">
                  <a:spcBef>
                    <a:spcPct val="50000"/>
                  </a:spcBef>
                  <a:spcAft>
                    <a:spcPct val="0"/>
                  </a:spcAft>
                  <a:defRPr sz="3600" b="1">
                    <a:solidFill>
                      <a:schemeClr val="tx1"/>
                    </a:solidFill>
                    <a:latin typeface="Arial" panose="020B0604020202020204" pitchFamily="34" charset="0"/>
                  </a:defRPr>
                </a:lvl9pPr>
              </a:lstStyle>
              <a:p>
                <a:endParaRPr lang="en-US" altLang="en-US" sz="1800" b="0" dirty="0"/>
              </a:p>
            </p:txBody>
          </p:sp>
        </p:grpSp>
      </p:grpSp>
      <p:sp>
        <p:nvSpPr>
          <p:cNvPr id="1027" name="AutoShape 9"/>
          <p:cNvSpPr>
            <a:spLocks noGrp="1" noChangeArrowheads="1"/>
          </p:cNvSpPr>
          <p:nvPr>
            <p:ph type="title"/>
          </p:nvPr>
        </p:nvSpPr>
        <p:spPr bwMode="auto">
          <a:xfrm>
            <a:off x="1016000" y="762000"/>
            <a:ext cx="10566400" cy="1143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Rectangle 10"/>
          <p:cNvSpPr>
            <a:spLocks noGrp="1" noChangeArrowheads="1"/>
          </p:cNvSpPr>
          <p:nvPr>
            <p:ph type="body" idx="1"/>
          </p:nvPr>
        </p:nvSpPr>
        <p:spPr bwMode="auto">
          <a:xfrm>
            <a:off x="1117601" y="2362201"/>
            <a:ext cx="10257367"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131" name="Rectangle 11"/>
          <p:cNvSpPr>
            <a:spLocks noGrp="1" noChangeArrowheads="1"/>
          </p:cNvSpPr>
          <p:nvPr>
            <p:ph type="dt" sz="half" idx="2"/>
          </p:nvPr>
        </p:nvSpPr>
        <p:spPr bwMode="auto">
          <a:xfrm>
            <a:off x="3251201" y="6248401"/>
            <a:ext cx="2840567"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400" b="0">
                <a:latin typeface="Arial" charset="0"/>
              </a:defRPr>
            </a:lvl1pPr>
          </a:lstStyle>
          <a:p>
            <a:pPr>
              <a:defRPr/>
            </a:pPr>
            <a:endParaRPr lang="en-US" dirty="0"/>
          </a:p>
        </p:txBody>
      </p:sp>
      <p:sp>
        <p:nvSpPr>
          <p:cNvPr id="5132" name="Rectangle 12"/>
          <p:cNvSpPr>
            <a:spLocks noGrp="1" noChangeArrowheads="1"/>
          </p:cNvSpPr>
          <p:nvPr>
            <p:ph type="ftr" sz="quarter" idx="3"/>
          </p:nvPr>
        </p:nvSpPr>
        <p:spPr bwMode="auto">
          <a:xfrm>
            <a:off x="7721600" y="6248401"/>
            <a:ext cx="3862917"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spcBef>
                <a:spcPct val="0"/>
              </a:spcBef>
              <a:defRPr sz="1400" b="0">
                <a:latin typeface="Arial" charset="0"/>
              </a:defRPr>
            </a:lvl1pPr>
          </a:lstStyle>
          <a:p>
            <a:pPr>
              <a:defRPr/>
            </a:pPr>
            <a:endParaRPr lang="en-US" dirty="0"/>
          </a:p>
        </p:txBody>
      </p:sp>
      <p:sp>
        <p:nvSpPr>
          <p:cNvPr id="5133" name="Rectangle 13"/>
          <p:cNvSpPr>
            <a:spLocks noGrp="1" noChangeArrowheads="1"/>
          </p:cNvSpPr>
          <p:nvPr>
            <p:ph type="sldNum" sz="quarter" idx="4"/>
          </p:nvPr>
        </p:nvSpPr>
        <p:spPr bwMode="auto">
          <a:xfrm>
            <a:off x="112184" y="6242050"/>
            <a:ext cx="783167"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eaLnBrk="1" hangingPunct="1">
              <a:spcBef>
                <a:spcPct val="0"/>
              </a:spcBef>
              <a:defRPr sz="2600" smtClean="0">
                <a:solidFill>
                  <a:schemeClr val="bg1"/>
                </a:solidFill>
              </a:defRPr>
            </a:lvl1pPr>
          </a:lstStyle>
          <a:p>
            <a:pPr>
              <a:defRPr/>
            </a:pPr>
            <a:fld id="{E4B28B3D-91E4-49F6-8174-F146A0C83D9C}" type="slidenum">
              <a:rPr lang="en-US" altLang="en-US"/>
              <a:pPr>
                <a:defRPr/>
              </a:pPr>
              <a:t>‹#›</a:t>
            </a:fld>
            <a:endParaRPr lang="en-US" altLang="en-US" dirty="0"/>
          </a:p>
        </p:txBody>
      </p:sp>
    </p:spTree>
    <p:extLst>
      <p:ext uri="{BB962C8B-B14F-4D97-AF65-F5344CB8AC3E}">
        <p14:creationId xmlns:p14="http://schemas.microsoft.com/office/powerpoint/2010/main" val="312206008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charset="0"/>
        </a:defRPr>
      </a:lvl2pPr>
      <a:lvl3pPr algn="l" rtl="0" eaLnBrk="0" fontAlgn="base" hangingPunct="0">
        <a:lnSpc>
          <a:spcPct val="90000"/>
        </a:lnSpc>
        <a:spcBef>
          <a:spcPct val="0"/>
        </a:spcBef>
        <a:spcAft>
          <a:spcPct val="0"/>
        </a:spcAft>
        <a:defRPr sz="3600" b="1">
          <a:solidFill>
            <a:schemeClr val="tx2"/>
          </a:solidFill>
          <a:latin typeface="Arial" charset="0"/>
        </a:defRPr>
      </a:lvl3pPr>
      <a:lvl4pPr algn="l" rtl="0" eaLnBrk="0" fontAlgn="base" hangingPunct="0">
        <a:lnSpc>
          <a:spcPct val="90000"/>
        </a:lnSpc>
        <a:spcBef>
          <a:spcPct val="0"/>
        </a:spcBef>
        <a:spcAft>
          <a:spcPct val="0"/>
        </a:spcAft>
        <a:defRPr sz="3600" b="1">
          <a:solidFill>
            <a:schemeClr val="tx2"/>
          </a:solidFill>
          <a:latin typeface="Arial" charset="0"/>
        </a:defRPr>
      </a:lvl4pPr>
      <a:lvl5pPr algn="l" rtl="0" eaLnBrk="0" fontAlgn="base" hangingPunct="0">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2292"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defRPr sz="1400" b="0">
                <a:latin typeface="Arial" charset="0"/>
              </a:defRPr>
            </a:lvl1pPr>
          </a:lstStyle>
          <a:p>
            <a:pPr>
              <a:defRPr/>
            </a:pPr>
            <a:endParaRPr lang="en-US" dirty="0"/>
          </a:p>
        </p:txBody>
      </p:sp>
      <p:sp>
        <p:nvSpPr>
          <p:cNvPr id="12293"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400" b="0">
                <a:latin typeface="Arial" charset="0"/>
              </a:defRPr>
            </a:lvl1pPr>
          </a:lstStyle>
          <a:p>
            <a:pPr>
              <a:defRPr/>
            </a:pPr>
            <a:endParaRPr lang="en-US" dirty="0"/>
          </a:p>
        </p:txBody>
      </p:sp>
      <p:sp>
        <p:nvSpPr>
          <p:cNvPr id="12294"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400" b="0" smtClean="0"/>
            </a:lvl1pPr>
          </a:lstStyle>
          <a:p>
            <a:pPr>
              <a:defRPr/>
            </a:pPr>
            <a:fld id="{5ADE1431-B33F-4E6B-8A79-69DB307CF72A}" type="slidenum">
              <a:rPr lang="en-US" altLang="en-US"/>
              <a:pPr>
                <a:defRPr/>
              </a:pPr>
              <a:t>‹#›</a:t>
            </a:fld>
            <a:endParaRPr lang="en-US" altLang="en-US" dirty="0"/>
          </a:p>
        </p:txBody>
      </p:sp>
    </p:spTree>
    <p:extLst>
      <p:ext uri="{BB962C8B-B14F-4D97-AF65-F5344CB8AC3E}">
        <p14:creationId xmlns:p14="http://schemas.microsoft.com/office/powerpoint/2010/main" val="369825887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s://wikispaces.com/join/9RT7R9H"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718" y="224134"/>
            <a:ext cx="5915402"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Warm up – 8.2.16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TextBox 4"/>
          <p:cNvSpPr txBox="1"/>
          <p:nvPr/>
        </p:nvSpPr>
        <p:spPr>
          <a:xfrm>
            <a:off x="378824" y="1147464"/>
            <a:ext cx="11443062" cy="646331"/>
          </a:xfrm>
          <a:prstGeom prst="rect">
            <a:avLst/>
          </a:prstGeom>
          <a:solidFill>
            <a:srgbClr val="FFFF00"/>
          </a:solidFill>
        </p:spPr>
        <p:txBody>
          <a:bodyPr wrap="square" rtlCol="0">
            <a:spAutoFit/>
          </a:bodyPr>
          <a:lstStyle/>
          <a:p>
            <a:pPr algn="ctr"/>
            <a:r>
              <a:rPr lang="en-US" dirty="0" smtClean="0">
                <a:solidFill>
                  <a:schemeClr val="bg1">
                    <a:lumMod val="95000"/>
                    <a:lumOff val="5000"/>
                  </a:schemeClr>
                </a:solidFill>
              </a:rPr>
              <a:t>Please write down the questions below. From our discussion yesterday, please answer the questions as best as you can. We will turn in all warm up activities on Friday.</a:t>
            </a:r>
            <a:endParaRPr lang="en-US" dirty="0">
              <a:solidFill>
                <a:schemeClr val="bg1">
                  <a:lumMod val="95000"/>
                  <a:lumOff val="5000"/>
                </a:schemeClr>
              </a:solidFill>
            </a:endParaRPr>
          </a:p>
        </p:txBody>
      </p:sp>
      <p:sp>
        <p:nvSpPr>
          <p:cNvPr id="6" name="TextBox 5"/>
          <p:cNvSpPr txBox="1"/>
          <p:nvPr/>
        </p:nvSpPr>
        <p:spPr>
          <a:xfrm>
            <a:off x="378824" y="2070794"/>
            <a:ext cx="10881360" cy="3785652"/>
          </a:xfrm>
          <a:prstGeom prst="rect">
            <a:avLst/>
          </a:prstGeom>
          <a:noFill/>
        </p:spPr>
        <p:txBody>
          <a:bodyPr wrap="square" rtlCol="0">
            <a:spAutoFit/>
          </a:bodyPr>
          <a:lstStyle/>
          <a:p>
            <a:pPr marL="342900" indent="-342900">
              <a:buAutoNum type="arabicPeriod"/>
            </a:pPr>
            <a:r>
              <a:rPr lang="en-US" sz="4000" dirty="0" smtClean="0"/>
              <a:t>What are the three resources everyone needs to survive?</a:t>
            </a:r>
          </a:p>
          <a:p>
            <a:pPr marL="342900" indent="-342900">
              <a:buAutoNum type="arabicPeriod"/>
            </a:pPr>
            <a:r>
              <a:rPr lang="en-US" sz="4000" dirty="0" smtClean="0"/>
              <a:t>What are five “wants” that you would like to purchase in the next year?</a:t>
            </a:r>
          </a:p>
          <a:p>
            <a:pPr marL="342900" indent="-342900">
              <a:buAutoNum type="arabicPeriod"/>
            </a:pPr>
            <a:r>
              <a:rPr lang="en-US" sz="4000" dirty="0" smtClean="0"/>
              <a:t>What is “scarcity”? (4 words)</a:t>
            </a:r>
          </a:p>
          <a:p>
            <a:pPr marL="342900" indent="-342900">
              <a:buAutoNum type="arabicPeriod"/>
            </a:pPr>
            <a:r>
              <a:rPr lang="en-US" sz="4000" dirty="0" smtClean="0"/>
              <a:t>What are two resources that are scarce</a:t>
            </a:r>
            <a:r>
              <a:rPr lang="en-US" dirty="0" smtClean="0"/>
              <a:t>?</a:t>
            </a:r>
            <a:endParaRPr lang="en-US" dirty="0"/>
          </a:p>
        </p:txBody>
      </p:sp>
    </p:spTree>
    <p:extLst>
      <p:ext uri="{BB962C8B-B14F-4D97-AF65-F5344CB8AC3E}">
        <p14:creationId xmlns:p14="http://schemas.microsoft.com/office/powerpoint/2010/main" val="2235731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Standard for the day:</a:t>
            </a: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1200329"/>
          </a:xfrm>
          <a:prstGeom prst="rect">
            <a:avLst/>
          </a:prstGeom>
          <a:noFill/>
        </p:spPr>
        <p:txBody>
          <a:bodyPr wrap="square" rtlCol="0">
            <a:spAutoFit/>
          </a:bodyPr>
          <a:lstStyle/>
          <a:p>
            <a:r>
              <a:rPr lang="en-US" sz="3600" dirty="0"/>
              <a:t>List a variety of strategies for allocating scarce </a:t>
            </a:r>
            <a:r>
              <a:rPr lang="en-US" sz="3600" dirty="0" smtClean="0"/>
              <a:t>resources</a:t>
            </a:r>
            <a:r>
              <a:rPr lang="en-US" sz="3600" dirty="0"/>
              <a:t> </a:t>
            </a:r>
            <a:r>
              <a:rPr lang="en-US" sz="3600" dirty="0" smtClean="0"/>
              <a:t>… </a:t>
            </a:r>
            <a:endParaRPr lang="en-US" sz="3600" dirty="0"/>
          </a:p>
        </p:txBody>
      </p:sp>
      <p:pic>
        <p:nvPicPr>
          <p:cNvPr id="4" name="Picture 3"/>
          <p:cNvPicPr>
            <a:picLocks noChangeAspect="1"/>
          </p:cNvPicPr>
          <p:nvPr/>
        </p:nvPicPr>
        <p:blipFill>
          <a:blip r:embed="rId2"/>
          <a:stretch>
            <a:fillRect/>
          </a:stretch>
        </p:blipFill>
        <p:spPr>
          <a:xfrm>
            <a:off x="901747" y="2846335"/>
            <a:ext cx="10719982" cy="3394715"/>
          </a:xfrm>
          <a:prstGeom prst="rect">
            <a:avLst/>
          </a:prstGeom>
        </p:spPr>
      </p:pic>
    </p:spTree>
    <p:extLst>
      <p:ext uri="{BB962C8B-B14F-4D97-AF65-F5344CB8AC3E}">
        <p14:creationId xmlns:p14="http://schemas.microsoft.com/office/powerpoint/2010/main" val="2326225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Essential Question for the day</a:t>
            </a:r>
            <a:endParaRPr lang="en-US" sz="5400" b="0" cap="none" spc="0" dirty="0" smtClean="0">
              <a:ln w="0"/>
              <a:solidFill>
                <a:schemeClr val="accent1"/>
              </a:solidFill>
              <a:effectLst>
                <a:outerShdw blurRad="38100" dist="25400" dir="5400000" algn="ctr" rotWithShape="0">
                  <a:srgbClr val="6E747A">
                    <a:alpha val="43000"/>
                  </a:srgbClr>
                </a:outerShdw>
              </a:effectLst>
            </a:endParaRP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707886"/>
          </a:xfrm>
          <a:prstGeom prst="rect">
            <a:avLst/>
          </a:prstGeom>
          <a:noFill/>
        </p:spPr>
        <p:txBody>
          <a:bodyPr wrap="square" rtlCol="0">
            <a:spAutoFit/>
          </a:bodyPr>
          <a:lstStyle/>
          <a:p>
            <a:r>
              <a:rPr lang="en-US" sz="4000" dirty="0" smtClean="0"/>
              <a:t>How are scarce resources allocated?</a:t>
            </a:r>
            <a:endParaRPr lang="en-US" sz="4000" dirty="0"/>
          </a:p>
        </p:txBody>
      </p:sp>
      <p:pic>
        <p:nvPicPr>
          <p:cNvPr id="4" name="Picture 3"/>
          <p:cNvPicPr>
            <a:picLocks noChangeAspect="1"/>
          </p:cNvPicPr>
          <p:nvPr/>
        </p:nvPicPr>
        <p:blipFill>
          <a:blip r:embed="rId2"/>
          <a:stretch>
            <a:fillRect/>
          </a:stretch>
        </p:blipFill>
        <p:spPr>
          <a:xfrm>
            <a:off x="722672" y="2654710"/>
            <a:ext cx="10102644" cy="3492657"/>
          </a:xfrm>
          <a:prstGeom prst="rect">
            <a:avLst/>
          </a:prstGeom>
        </p:spPr>
      </p:pic>
    </p:spTree>
    <p:extLst>
      <p:ext uri="{BB962C8B-B14F-4D97-AF65-F5344CB8AC3E}">
        <p14:creationId xmlns:p14="http://schemas.microsoft.com/office/powerpoint/2010/main" val="40546165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Upcoming Assessments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r>
              <a:rPr lang="en-US" sz="3200" dirty="0" smtClean="0"/>
              <a:t>Upcoming quiz will be on Thursday, August 11, 2016. It will cover standards Economic Fundamentals 1 and 2.</a:t>
            </a:r>
          </a:p>
          <a:p>
            <a:endParaRPr lang="en-US" sz="3200" dirty="0"/>
          </a:p>
          <a:p>
            <a:r>
              <a:rPr lang="en-US" sz="3200" dirty="0" smtClean="0"/>
              <a:t>Please put this date on your calendar.</a:t>
            </a:r>
          </a:p>
          <a:p>
            <a:endParaRPr lang="en-US" sz="3200" dirty="0"/>
          </a:p>
          <a:p>
            <a:r>
              <a:rPr lang="en-US" sz="3200" dirty="0" smtClean="0"/>
              <a:t>Thanks.</a:t>
            </a:r>
            <a:endParaRPr lang="en-US" sz="3200" dirty="0"/>
          </a:p>
        </p:txBody>
      </p:sp>
    </p:spTree>
    <p:extLst>
      <p:ext uri="{BB962C8B-B14F-4D97-AF65-F5344CB8AC3E}">
        <p14:creationId xmlns:p14="http://schemas.microsoft.com/office/powerpoint/2010/main" val="318214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193" y="0"/>
            <a:ext cx="980589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Allocating Scarce Resources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Rectangle 2"/>
          <p:cNvSpPr/>
          <p:nvPr/>
        </p:nvSpPr>
        <p:spPr>
          <a:xfrm>
            <a:off x="282222" y="923330"/>
            <a:ext cx="5802488" cy="3785652"/>
          </a:xfrm>
          <a:prstGeom prst="rect">
            <a:avLst/>
          </a:prstGeom>
        </p:spPr>
        <p:txBody>
          <a:bodyPr wrap="square">
            <a:spAutoFit/>
          </a:bodyPr>
          <a:lstStyle/>
          <a:p>
            <a:r>
              <a:rPr lang="en-US" sz="2400" dirty="0"/>
              <a:t>Supply and Demand (Prices/Auction</a:t>
            </a:r>
            <a:r>
              <a:rPr lang="en-US" sz="2400" dirty="0" smtClean="0"/>
              <a:t>):</a:t>
            </a:r>
          </a:p>
          <a:p>
            <a:endParaRPr lang="en-US" sz="2400" dirty="0"/>
          </a:p>
          <a:p>
            <a:r>
              <a:rPr lang="en-US" sz="2400" dirty="0" smtClean="0"/>
              <a:t>Allows rationing of </a:t>
            </a:r>
            <a:r>
              <a:rPr lang="en-US" sz="2400" dirty="0"/>
              <a:t>a resource based on who can afford the price set by the market. The </a:t>
            </a:r>
            <a:r>
              <a:rPr lang="en-US" sz="2400" dirty="0" smtClean="0"/>
              <a:t>more desirable </a:t>
            </a:r>
            <a:r>
              <a:rPr lang="en-US" sz="2400" dirty="0"/>
              <a:t>and </a:t>
            </a:r>
            <a:r>
              <a:rPr lang="en-US" sz="2400" dirty="0" smtClean="0"/>
              <a:t> </a:t>
            </a:r>
            <a:r>
              <a:rPr lang="en-US" sz="2400" dirty="0"/>
              <a:t>the higher the price. </a:t>
            </a:r>
            <a:r>
              <a:rPr lang="en-US" sz="2400" dirty="0" smtClean="0"/>
              <a:t>This method </a:t>
            </a:r>
            <a:r>
              <a:rPr lang="en-US" sz="2400" dirty="0"/>
              <a:t>is efficient because one can easily tell whether or not the resource </a:t>
            </a:r>
            <a:r>
              <a:rPr lang="en-US" sz="2400" dirty="0" smtClean="0"/>
              <a:t>can be </a:t>
            </a:r>
            <a:r>
              <a:rPr lang="en-US" sz="2400" dirty="0"/>
              <a:t>allocated based on their willingness and ability to pay the price. </a:t>
            </a:r>
          </a:p>
        </p:txBody>
      </p:sp>
      <p:pic>
        <p:nvPicPr>
          <p:cNvPr id="4" name="Picture 3"/>
          <p:cNvPicPr>
            <a:picLocks noChangeAspect="1"/>
          </p:cNvPicPr>
          <p:nvPr/>
        </p:nvPicPr>
        <p:blipFill>
          <a:blip r:embed="rId2"/>
          <a:stretch>
            <a:fillRect/>
          </a:stretch>
        </p:blipFill>
        <p:spPr>
          <a:xfrm>
            <a:off x="6795911" y="889501"/>
            <a:ext cx="4893028" cy="5666140"/>
          </a:xfrm>
          <a:prstGeom prst="rect">
            <a:avLst/>
          </a:prstGeom>
        </p:spPr>
      </p:pic>
    </p:spTree>
    <p:extLst>
      <p:ext uri="{BB962C8B-B14F-4D97-AF65-F5344CB8AC3E}">
        <p14:creationId xmlns:p14="http://schemas.microsoft.com/office/powerpoint/2010/main" val="4051821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30218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193" y="0"/>
            <a:ext cx="980589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Allocating Scarce Resources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5802489" y="1230195"/>
            <a:ext cx="6096000" cy="4893647"/>
          </a:xfrm>
          <a:prstGeom prst="rect">
            <a:avLst/>
          </a:prstGeom>
        </p:spPr>
        <p:txBody>
          <a:bodyPr>
            <a:spAutoFit/>
          </a:bodyPr>
          <a:lstStyle/>
          <a:p>
            <a:r>
              <a:rPr lang="en-US" sz="2400" dirty="0"/>
              <a:t>Authority: </a:t>
            </a:r>
            <a:endParaRPr lang="en-US" sz="2400" dirty="0" smtClean="0"/>
          </a:p>
          <a:p>
            <a:endParaRPr lang="en-US" sz="2400" dirty="0"/>
          </a:p>
          <a:p>
            <a:r>
              <a:rPr lang="en-US" sz="2400" dirty="0" smtClean="0"/>
              <a:t>This </a:t>
            </a:r>
            <a:r>
              <a:rPr lang="en-US" sz="2400" dirty="0"/>
              <a:t>allocation strategy allows for quick action because a person </a:t>
            </a:r>
            <a:r>
              <a:rPr lang="en-US" sz="2400" dirty="0" smtClean="0"/>
              <a:t>or a </a:t>
            </a:r>
            <a:r>
              <a:rPr lang="en-US" sz="2400" dirty="0"/>
              <a:t>group of people in power can make and implement the decision quickly. In</a:t>
            </a:r>
          </a:p>
          <a:p>
            <a:r>
              <a:rPr lang="en-US" sz="2400" dirty="0"/>
              <a:t>countries where the government makes and carries out decisions by force</a:t>
            </a:r>
            <a:r>
              <a:rPr lang="en-US" sz="2400" dirty="0" smtClean="0"/>
              <a:t>, economic </a:t>
            </a:r>
            <a:r>
              <a:rPr lang="en-US" sz="2400" dirty="0"/>
              <a:t>changes can happen quickly because the government decides how </a:t>
            </a:r>
            <a:r>
              <a:rPr lang="en-US" sz="2400" dirty="0" smtClean="0"/>
              <a:t>to distribute </a:t>
            </a:r>
            <a:r>
              <a:rPr lang="en-US" sz="2400" dirty="0"/>
              <a:t>resources and enforces the decision through military/police power. </a:t>
            </a:r>
          </a:p>
        </p:txBody>
      </p:sp>
      <p:pic>
        <p:nvPicPr>
          <p:cNvPr id="5" name="Picture 4"/>
          <p:cNvPicPr>
            <a:picLocks noChangeAspect="1"/>
          </p:cNvPicPr>
          <p:nvPr/>
        </p:nvPicPr>
        <p:blipFill>
          <a:blip r:embed="rId2"/>
          <a:stretch>
            <a:fillRect/>
          </a:stretch>
        </p:blipFill>
        <p:spPr>
          <a:xfrm>
            <a:off x="462844" y="1524368"/>
            <a:ext cx="4267200" cy="4599474"/>
          </a:xfrm>
          <a:prstGeom prst="rect">
            <a:avLst/>
          </a:prstGeom>
        </p:spPr>
      </p:pic>
    </p:spTree>
    <p:extLst>
      <p:ext uri="{BB962C8B-B14F-4D97-AF65-F5344CB8AC3E}">
        <p14:creationId xmlns:p14="http://schemas.microsoft.com/office/powerpoint/2010/main" val="2357192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6430297" cy="6858000"/>
          </a:xfrm>
          <a:prstGeom prst="rect">
            <a:avLst/>
          </a:prstGeom>
        </p:spPr>
      </p:pic>
      <p:pic>
        <p:nvPicPr>
          <p:cNvPr id="3" name="Picture 2"/>
          <p:cNvPicPr>
            <a:picLocks noChangeAspect="1"/>
          </p:cNvPicPr>
          <p:nvPr/>
        </p:nvPicPr>
        <p:blipFill>
          <a:blip r:embed="rId3"/>
          <a:stretch>
            <a:fillRect/>
          </a:stretch>
        </p:blipFill>
        <p:spPr>
          <a:xfrm>
            <a:off x="7049728" y="0"/>
            <a:ext cx="4762500" cy="6858000"/>
          </a:xfrm>
          <a:prstGeom prst="rect">
            <a:avLst/>
          </a:prstGeom>
        </p:spPr>
      </p:pic>
    </p:spTree>
    <p:extLst>
      <p:ext uri="{BB962C8B-B14F-4D97-AF65-F5344CB8AC3E}">
        <p14:creationId xmlns:p14="http://schemas.microsoft.com/office/powerpoint/2010/main" val="414042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193" y="0"/>
            <a:ext cx="980589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Allocating Scarce Resources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Rectangle 2"/>
          <p:cNvSpPr/>
          <p:nvPr/>
        </p:nvSpPr>
        <p:spPr>
          <a:xfrm>
            <a:off x="451556" y="1333986"/>
            <a:ext cx="6231466" cy="5262979"/>
          </a:xfrm>
          <a:prstGeom prst="rect">
            <a:avLst/>
          </a:prstGeom>
        </p:spPr>
        <p:txBody>
          <a:bodyPr wrap="square">
            <a:spAutoFit/>
          </a:bodyPr>
          <a:lstStyle/>
          <a:p>
            <a:r>
              <a:rPr lang="en-US" sz="2400" dirty="0"/>
              <a:t>Random Selection (Lottery</a:t>
            </a:r>
            <a:r>
              <a:rPr lang="en-US" sz="2400" dirty="0" smtClean="0"/>
              <a:t>):</a:t>
            </a:r>
          </a:p>
          <a:p>
            <a:endParaRPr lang="en-US" sz="2400" dirty="0"/>
          </a:p>
          <a:p>
            <a:r>
              <a:rPr lang="en-US" sz="2400" dirty="0" smtClean="0"/>
              <a:t> </a:t>
            </a:r>
            <a:r>
              <a:rPr lang="en-US" sz="2400" dirty="0"/>
              <a:t>This allocation strategy can be handled quickly and gives everyone who wants the resource equal odds of receiving it. This strategy can be inefficient because it may allocate the resource to a purpose or person who does not need it or know how to produce using it. If the government randomly selects individuals to receive farmland, the land may go to someone who has no knowledge of farming techniques and the resource may be underutilized.</a:t>
            </a:r>
          </a:p>
        </p:txBody>
      </p:sp>
      <p:pic>
        <p:nvPicPr>
          <p:cNvPr id="4" name="Picture 3"/>
          <p:cNvPicPr>
            <a:picLocks noChangeAspect="1"/>
          </p:cNvPicPr>
          <p:nvPr/>
        </p:nvPicPr>
        <p:blipFill>
          <a:blip r:embed="rId2"/>
          <a:stretch>
            <a:fillRect/>
          </a:stretch>
        </p:blipFill>
        <p:spPr>
          <a:xfrm>
            <a:off x="6784622" y="1241778"/>
            <a:ext cx="5102578" cy="5226755"/>
          </a:xfrm>
          <a:prstGeom prst="rect">
            <a:avLst/>
          </a:prstGeom>
        </p:spPr>
      </p:pic>
    </p:spTree>
    <p:extLst>
      <p:ext uri="{BB962C8B-B14F-4D97-AF65-F5344CB8AC3E}">
        <p14:creationId xmlns:p14="http://schemas.microsoft.com/office/powerpoint/2010/main" val="22689121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193" y="0"/>
            <a:ext cx="980589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Allocating Scarce Resources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5159022" y="923330"/>
            <a:ext cx="6807200" cy="6001643"/>
          </a:xfrm>
          <a:prstGeom prst="rect">
            <a:avLst/>
          </a:prstGeom>
        </p:spPr>
        <p:txBody>
          <a:bodyPr wrap="square">
            <a:spAutoFit/>
          </a:bodyPr>
          <a:lstStyle/>
          <a:p>
            <a:r>
              <a:rPr lang="en-US" sz="2400" dirty="0"/>
              <a:t>First Come, First Served</a:t>
            </a:r>
            <a:r>
              <a:rPr lang="en-US" sz="2400" dirty="0" smtClean="0"/>
              <a:t>:</a:t>
            </a:r>
          </a:p>
          <a:p>
            <a:endParaRPr lang="en-US" sz="2400" dirty="0"/>
          </a:p>
          <a:p>
            <a:r>
              <a:rPr lang="en-US" sz="2400" dirty="0" smtClean="0"/>
              <a:t> </a:t>
            </a:r>
            <a:r>
              <a:rPr lang="en-US" sz="2400" dirty="0"/>
              <a:t>This allocation strategy allows people to receive a resource if they are the first one in line for it. Many concert and sporting events use this method in addition to price. Rather than set all prices extremely high because there are people willing to pay it, many events offer lower price tickets so that all fans will have a chance of purchasing an affordable ticket. This can be an inefficient strategy because fans will spend time they could have used at work or school to camp out at the ticket window or endlessly refresh their online browser as the ticket outlet’s servers are overwhelmed.</a:t>
            </a:r>
          </a:p>
        </p:txBody>
      </p:sp>
      <p:pic>
        <p:nvPicPr>
          <p:cNvPr id="5" name="Picture 4"/>
          <p:cNvPicPr>
            <a:picLocks noChangeAspect="1"/>
          </p:cNvPicPr>
          <p:nvPr/>
        </p:nvPicPr>
        <p:blipFill>
          <a:blip r:embed="rId2"/>
          <a:stretch>
            <a:fillRect/>
          </a:stretch>
        </p:blipFill>
        <p:spPr>
          <a:xfrm>
            <a:off x="143193" y="1250245"/>
            <a:ext cx="4876800" cy="4876800"/>
          </a:xfrm>
          <a:prstGeom prst="rect">
            <a:avLst/>
          </a:prstGeom>
        </p:spPr>
      </p:pic>
    </p:spTree>
    <p:extLst>
      <p:ext uri="{BB962C8B-B14F-4D97-AF65-F5344CB8AC3E}">
        <p14:creationId xmlns:p14="http://schemas.microsoft.com/office/powerpoint/2010/main" val="590008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193" y="0"/>
            <a:ext cx="980589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Allocating Scarce Resources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383822" y="1191105"/>
            <a:ext cx="6096000" cy="4524315"/>
          </a:xfrm>
          <a:prstGeom prst="rect">
            <a:avLst/>
          </a:prstGeom>
        </p:spPr>
        <p:txBody>
          <a:bodyPr>
            <a:spAutoFit/>
          </a:bodyPr>
          <a:lstStyle/>
          <a:p>
            <a:r>
              <a:rPr lang="en-US" sz="2400" dirty="0"/>
              <a:t>Personal Characteristic: </a:t>
            </a:r>
            <a:endParaRPr lang="en-US" sz="2400" dirty="0" smtClean="0"/>
          </a:p>
          <a:p>
            <a:endParaRPr lang="en-US" sz="2400" dirty="0"/>
          </a:p>
          <a:p>
            <a:r>
              <a:rPr lang="en-US" sz="2400" dirty="0" smtClean="0"/>
              <a:t>This </a:t>
            </a:r>
            <a:r>
              <a:rPr lang="en-US" sz="2400" dirty="0"/>
              <a:t>allocation strategy allows resources to be distributed based on need or merit. Ideally, the person who gets the scholarship or the job is the one best qualified for it. However, personal characteristics can also be used negatively such as when one does not get a job due to discrimination against a personal characteristic of the individual.</a:t>
            </a:r>
          </a:p>
        </p:txBody>
      </p:sp>
      <p:pic>
        <p:nvPicPr>
          <p:cNvPr id="5" name="Picture 4"/>
          <p:cNvPicPr>
            <a:picLocks noChangeAspect="1"/>
          </p:cNvPicPr>
          <p:nvPr/>
        </p:nvPicPr>
        <p:blipFill>
          <a:blip r:embed="rId2"/>
          <a:stretch>
            <a:fillRect/>
          </a:stretch>
        </p:blipFill>
        <p:spPr>
          <a:xfrm>
            <a:off x="7320480" y="923331"/>
            <a:ext cx="4478230" cy="5374230"/>
          </a:xfrm>
          <a:prstGeom prst="rect">
            <a:avLst/>
          </a:prstGeom>
        </p:spPr>
      </p:pic>
    </p:spTree>
    <p:extLst>
      <p:ext uri="{BB962C8B-B14F-4D97-AF65-F5344CB8AC3E}">
        <p14:creationId xmlns:p14="http://schemas.microsoft.com/office/powerpoint/2010/main" val="532435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116" y="224135"/>
            <a:ext cx="3926076"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Scarcity … </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749889" y="1825942"/>
            <a:ext cx="5245962" cy="4274412"/>
          </a:xfrm>
          <a:prstGeom prst="rect">
            <a:avLst/>
          </a:prstGeom>
        </p:spPr>
      </p:pic>
      <p:pic>
        <p:nvPicPr>
          <p:cNvPr id="4" name="Picture 3"/>
          <p:cNvPicPr>
            <a:picLocks noChangeAspect="1"/>
          </p:cNvPicPr>
          <p:nvPr/>
        </p:nvPicPr>
        <p:blipFill>
          <a:blip r:embed="rId3"/>
          <a:stretch>
            <a:fillRect/>
          </a:stretch>
        </p:blipFill>
        <p:spPr>
          <a:xfrm>
            <a:off x="6609397" y="1825942"/>
            <a:ext cx="5395369" cy="4274412"/>
          </a:xfrm>
          <a:prstGeom prst="rect">
            <a:avLst/>
          </a:prstGeom>
        </p:spPr>
      </p:pic>
    </p:spTree>
    <p:extLst>
      <p:ext uri="{BB962C8B-B14F-4D97-AF65-F5344CB8AC3E}">
        <p14:creationId xmlns:p14="http://schemas.microsoft.com/office/powerpoint/2010/main" val="338415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193" y="0"/>
            <a:ext cx="9805890"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Allocating Scarce Resources</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Rectangle 3"/>
          <p:cNvSpPr/>
          <p:nvPr/>
        </p:nvSpPr>
        <p:spPr>
          <a:xfrm>
            <a:off x="5757333" y="1086473"/>
            <a:ext cx="6096000" cy="5262979"/>
          </a:xfrm>
          <a:prstGeom prst="rect">
            <a:avLst/>
          </a:prstGeom>
        </p:spPr>
        <p:txBody>
          <a:bodyPr>
            <a:spAutoFit/>
          </a:bodyPr>
          <a:lstStyle/>
          <a:p>
            <a:r>
              <a:rPr lang="en-US" sz="2400" dirty="0"/>
              <a:t>Contest: </a:t>
            </a:r>
            <a:endParaRPr lang="en-US" sz="2400" dirty="0" smtClean="0"/>
          </a:p>
          <a:p>
            <a:endParaRPr lang="en-US" sz="2400" dirty="0"/>
          </a:p>
          <a:p>
            <a:r>
              <a:rPr lang="en-US" sz="2400" dirty="0" smtClean="0"/>
              <a:t>This </a:t>
            </a:r>
            <a:r>
              <a:rPr lang="en-US" sz="2400" dirty="0"/>
              <a:t>allocation strategy can distribute the resource to the person who wins. The “winning” could be based on running a race (who is fastest), in academics (valedictorian has the highest GPA), or in a test of knowledge/skill (Jeopardy contestant or chess champion). This strategy can be inefficient on a day to day basis. You don’t want to run a race to see who gets the last slice of pizza in the cafeteria. It would take too long.</a:t>
            </a:r>
          </a:p>
        </p:txBody>
      </p:sp>
      <p:pic>
        <p:nvPicPr>
          <p:cNvPr id="5" name="Picture 4"/>
          <p:cNvPicPr>
            <a:picLocks noChangeAspect="1"/>
          </p:cNvPicPr>
          <p:nvPr/>
        </p:nvPicPr>
        <p:blipFill>
          <a:blip r:embed="rId2"/>
          <a:stretch>
            <a:fillRect/>
          </a:stretch>
        </p:blipFill>
        <p:spPr>
          <a:xfrm>
            <a:off x="570896" y="1086473"/>
            <a:ext cx="4871259" cy="5402817"/>
          </a:xfrm>
          <a:prstGeom prst="rect">
            <a:avLst/>
          </a:prstGeom>
        </p:spPr>
      </p:pic>
    </p:spTree>
    <p:extLst>
      <p:ext uri="{BB962C8B-B14F-4D97-AF65-F5344CB8AC3E}">
        <p14:creationId xmlns:p14="http://schemas.microsoft.com/office/powerpoint/2010/main" val="2831505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718" y="224134"/>
            <a:ext cx="5915402"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Warm up – 8.4.16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TextBox 4"/>
          <p:cNvSpPr txBox="1"/>
          <p:nvPr/>
        </p:nvSpPr>
        <p:spPr>
          <a:xfrm>
            <a:off x="378824" y="1147464"/>
            <a:ext cx="11443062" cy="584775"/>
          </a:xfrm>
          <a:prstGeom prst="rect">
            <a:avLst/>
          </a:prstGeom>
          <a:solidFill>
            <a:srgbClr val="FFFF00"/>
          </a:solidFill>
        </p:spPr>
        <p:txBody>
          <a:bodyPr wrap="square" rtlCol="0">
            <a:spAutoFit/>
          </a:bodyPr>
          <a:lstStyle/>
          <a:p>
            <a:pPr algn="ctr"/>
            <a:r>
              <a:rPr lang="en-US" sz="3200" dirty="0" smtClean="0">
                <a:solidFill>
                  <a:schemeClr val="bg1">
                    <a:lumMod val="95000"/>
                    <a:lumOff val="5000"/>
                  </a:schemeClr>
                </a:solidFill>
              </a:rPr>
              <a:t>Please follow directions in the box below for letter “B”</a:t>
            </a:r>
            <a:endParaRPr lang="en-US" sz="3200" dirty="0">
              <a:solidFill>
                <a:schemeClr val="bg1">
                  <a:lumMod val="95000"/>
                  <a:lumOff val="5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681" y="1873956"/>
            <a:ext cx="10058400" cy="4715712"/>
          </a:xfrm>
          <a:prstGeom prst="rect">
            <a:avLst/>
          </a:prstGeom>
        </p:spPr>
      </p:pic>
    </p:spTree>
    <p:extLst>
      <p:ext uri="{BB962C8B-B14F-4D97-AF65-F5344CB8AC3E}">
        <p14:creationId xmlns:p14="http://schemas.microsoft.com/office/powerpoint/2010/main" val="17499684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Standard for the day:</a:t>
            </a: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1200329"/>
          </a:xfrm>
          <a:prstGeom prst="rect">
            <a:avLst/>
          </a:prstGeom>
          <a:noFill/>
        </p:spPr>
        <p:txBody>
          <a:bodyPr wrap="square" rtlCol="0">
            <a:spAutoFit/>
          </a:bodyPr>
          <a:lstStyle/>
          <a:p>
            <a:r>
              <a:rPr lang="en-US" sz="3600" dirty="0"/>
              <a:t>List a variety of strategies for allocating scarce </a:t>
            </a:r>
            <a:r>
              <a:rPr lang="en-US" sz="3600" dirty="0" smtClean="0"/>
              <a:t>resources</a:t>
            </a:r>
            <a:r>
              <a:rPr lang="en-US" sz="3600" dirty="0"/>
              <a:t> </a:t>
            </a:r>
            <a:r>
              <a:rPr lang="en-US" sz="3600" dirty="0" smtClean="0"/>
              <a:t>… </a:t>
            </a:r>
            <a:endParaRPr lang="en-US" sz="3600" dirty="0"/>
          </a:p>
        </p:txBody>
      </p:sp>
      <p:pic>
        <p:nvPicPr>
          <p:cNvPr id="4" name="Picture 3"/>
          <p:cNvPicPr>
            <a:picLocks noChangeAspect="1"/>
          </p:cNvPicPr>
          <p:nvPr/>
        </p:nvPicPr>
        <p:blipFill>
          <a:blip r:embed="rId2"/>
          <a:stretch>
            <a:fillRect/>
          </a:stretch>
        </p:blipFill>
        <p:spPr>
          <a:xfrm>
            <a:off x="901747" y="2846335"/>
            <a:ext cx="10719982" cy="3394715"/>
          </a:xfrm>
          <a:prstGeom prst="rect">
            <a:avLst/>
          </a:prstGeom>
        </p:spPr>
      </p:pic>
    </p:spTree>
    <p:extLst>
      <p:ext uri="{BB962C8B-B14F-4D97-AF65-F5344CB8AC3E}">
        <p14:creationId xmlns:p14="http://schemas.microsoft.com/office/powerpoint/2010/main" val="21388926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Essential Question for the day</a:t>
            </a:r>
            <a:endParaRPr lang="en-US" sz="5400" b="0" cap="none" spc="0" dirty="0" smtClean="0">
              <a:ln w="0"/>
              <a:solidFill>
                <a:schemeClr val="accent1"/>
              </a:solidFill>
              <a:effectLst>
                <a:outerShdw blurRad="38100" dist="25400" dir="5400000" algn="ctr" rotWithShape="0">
                  <a:srgbClr val="6E747A">
                    <a:alpha val="43000"/>
                  </a:srgbClr>
                </a:outerShdw>
              </a:effectLst>
            </a:endParaRP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707886"/>
          </a:xfrm>
          <a:prstGeom prst="rect">
            <a:avLst/>
          </a:prstGeom>
          <a:noFill/>
        </p:spPr>
        <p:txBody>
          <a:bodyPr wrap="square" rtlCol="0">
            <a:spAutoFit/>
          </a:bodyPr>
          <a:lstStyle/>
          <a:p>
            <a:r>
              <a:rPr lang="en-US" sz="4000" dirty="0" smtClean="0"/>
              <a:t>How are scarce resources allocated?</a:t>
            </a:r>
            <a:endParaRPr lang="en-US" sz="4000" dirty="0"/>
          </a:p>
        </p:txBody>
      </p:sp>
      <p:pic>
        <p:nvPicPr>
          <p:cNvPr id="4" name="Picture 3"/>
          <p:cNvPicPr>
            <a:picLocks noChangeAspect="1"/>
          </p:cNvPicPr>
          <p:nvPr/>
        </p:nvPicPr>
        <p:blipFill>
          <a:blip r:embed="rId2"/>
          <a:stretch>
            <a:fillRect/>
          </a:stretch>
        </p:blipFill>
        <p:spPr>
          <a:xfrm>
            <a:off x="722672" y="2654710"/>
            <a:ext cx="10102644" cy="3492657"/>
          </a:xfrm>
          <a:prstGeom prst="rect">
            <a:avLst/>
          </a:prstGeom>
        </p:spPr>
      </p:pic>
    </p:spTree>
    <p:extLst>
      <p:ext uri="{BB962C8B-B14F-4D97-AF65-F5344CB8AC3E}">
        <p14:creationId xmlns:p14="http://schemas.microsoft.com/office/powerpoint/2010/main" val="4934101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Upcoming Assessments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r>
              <a:rPr lang="en-US" sz="3200" dirty="0" smtClean="0"/>
              <a:t>Upcoming quiz will be on Thursday, August 11, 2016. It will cover standards Economic Fundamentals 1 and 2.</a:t>
            </a:r>
          </a:p>
          <a:p>
            <a:endParaRPr lang="en-US" sz="3200" dirty="0"/>
          </a:p>
          <a:p>
            <a:r>
              <a:rPr lang="en-US" sz="3200" dirty="0" smtClean="0"/>
              <a:t>Please put this date on your calendar.</a:t>
            </a:r>
          </a:p>
          <a:p>
            <a:endParaRPr lang="en-US" sz="3200" dirty="0"/>
          </a:p>
          <a:p>
            <a:r>
              <a:rPr lang="en-US" sz="3200" dirty="0" smtClean="0"/>
              <a:t>Thanks.</a:t>
            </a:r>
            <a:endParaRPr lang="en-US" sz="3200" dirty="0"/>
          </a:p>
        </p:txBody>
      </p:sp>
    </p:spTree>
    <p:extLst>
      <p:ext uri="{BB962C8B-B14F-4D97-AF65-F5344CB8AC3E}">
        <p14:creationId xmlns:p14="http://schemas.microsoft.com/office/powerpoint/2010/main" val="9850159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111" y="824089"/>
            <a:ext cx="11074400" cy="4770537"/>
          </a:xfrm>
          <a:prstGeom prst="rect">
            <a:avLst/>
          </a:prstGeom>
          <a:noFill/>
        </p:spPr>
        <p:txBody>
          <a:bodyPr wrap="square" rtlCol="0">
            <a:spAutoFit/>
          </a:bodyPr>
          <a:lstStyle/>
          <a:p>
            <a:r>
              <a:rPr lang="en-US" sz="3200" dirty="0" smtClean="0"/>
              <a:t>Please type the following into the address bar: </a:t>
            </a:r>
          </a:p>
          <a:p>
            <a:endParaRPr lang="en-US" sz="3200" dirty="0" smtClean="0"/>
          </a:p>
          <a:p>
            <a:r>
              <a:rPr lang="en-US" sz="4800" dirty="0" smtClean="0">
                <a:hlinkClick r:id="rId2"/>
              </a:rPr>
              <a:t>https</a:t>
            </a:r>
            <a:r>
              <a:rPr lang="en-US" sz="4800" dirty="0">
                <a:hlinkClick r:id="rId2"/>
              </a:rPr>
              <a:t>://</a:t>
            </a:r>
            <a:r>
              <a:rPr lang="en-US" sz="4800" dirty="0" smtClean="0">
                <a:hlinkClick r:id="rId2"/>
              </a:rPr>
              <a:t>wikispaces.com/join/9RT7R9H</a:t>
            </a:r>
            <a:endParaRPr lang="en-US" sz="4800" dirty="0" smtClean="0"/>
          </a:p>
          <a:p>
            <a:endParaRPr lang="en-US" sz="3200" dirty="0"/>
          </a:p>
          <a:p>
            <a:r>
              <a:rPr lang="en-US" sz="3200" dirty="0" smtClean="0"/>
              <a:t>Username should be:  “Last Name. First Name”</a:t>
            </a:r>
          </a:p>
          <a:p>
            <a:endParaRPr lang="en-US" sz="3200" dirty="0"/>
          </a:p>
          <a:p>
            <a:r>
              <a:rPr lang="en-US" sz="3200" dirty="0" smtClean="0"/>
              <a:t>For example: “Washington.George”</a:t>
            </a:r>
          </a:p>
          <a:p>
            <a:endParaRPr lang="en-US" sz="3200" dirty="0"/>
          </a:p>
          <a:p>
            <a:endParaRPr lang="en-US" sz="3200" dirty="0"/>
          </a:p>
        </p:txBody>
      </p:sp>
    </p:spTree>
    <p:extLst>
      <p:ext uri="{BB962C8B-B14F-4D97-AF65-F5344CB8AC3E}">
        <p14:creationId xmlns:p14="http://schemas.microsoft.com/office/powerpoint/2010/main" val="42243143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6927" y="369358"/>
            <a:ext cx="11237383" cy="5873398"/>
          </a:xfrm>
          <a:prstGeom prst="rect">
            <a:avLst/>
          </a:prstGeom>
        </p:spPr>
      </p:pic>
    </p:spTree>
    <p:extLst>
      <p:ext uri="{BB962C8B-B14F-4D97-AF65-F5344CB8AC3E}">
        <p14:creationId xmlns:p14="http://schemas.microsoft.com/office/powerpoint/2010/main" val="27457494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3889" y="617184"/>
            <a:ext cx="10696575" cy="5411083"/>
          </a:xfrm>
          <a:prstGeom prst="rect">
            <a:avLst/>
          </a:prstGeom>
        </p:spPr>
      </p:pic>
    </p:spTree>
    <p:extLst>
      <p:ext uri="{BB962C8B-B14F-4D97-AF65-F5344CB8AC3E}">
        <p14:creationId xmlns:p14="http://schemas.microsoft.com/office/powerpoint/2010/main" val="13884181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0221" y="288836"/>
            <a:ext cx="10069690" cy="2062103"/>
          </a:xfrm>
          <a:prstGeom prst="rect">
            <a:avLst/>
          </a:prstGeom>
        </p:spPr>
        <p:txBody>
          <a:bodyPr wrap="square">
            <a:spAutoFit/>
          </a:bodyPr>
          <a:lstStyle/>
          <a:p>
            <a:r>
              <a:rPr lang="en-US" sz="3200" dirty="0"/>
              <a:t>Copy and paste with your answers the “Icebreaker activity” on the front page (if you are a private person, email to </a:t>
            </a:r>
            <a:r>
              <a:rPr lang="en-US" sz="3200" dirty="0" smtClean="0"/>
              <a:t>:</a:t>
            </a:r>
          </a:p>
          <a:p>
            <a:r>
              <a:rPr lang="en-US" sz="3200" dirty="0" smtClean="0"/>
              <a:t>Ethington.Patrick@newton.k12.ga.us</a:t>
            </a:r>
            <a:r>
              <a:rPr lang="en-US" sz="3200" dirty="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7318" y="3243402"/>
            <a:ext cx="9802593" cy="3057952"/>
          </a:xfrm>
          <a:prstGeom prst="rect">
            <a:avLst/>
          </a:prstGeom>
        </p:spPr>
      </p:pic>
    </p:spTree>
    <p:extLst>
      <p:ext uri="{BB962C8B-B14F-4D97-AF65-F5344CB8AC3E}">
        <p14:creationId xmlns:p14="http://schemas.microsoft.com/office/powerpoint/2010/main" val="13891724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718" y="224134"/>
            <a:ext cx="5915402"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Warm up – 8.5.16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TextBox 4"/>
          <p:cNvSpPr txBox="1"/>
          <p:nvPr/>
        </p:nvSpPr>
        <p:spPr>
          <a:xfrm>
            <a:off x="378824" y="1147464"/>
            <a:ext cx="11443062" cy="584775"/>
          </a:xfrm>
          <a:prstGeom prst="rect">
            <a:avLst/>
          </a:prstGeom>
          <a:solidFill>
            <a:srgbClr val="FFFF00"/>
          </a:solidFill>
        </p:spPr>
        <p:txBody>
          <a:bodyPr wrap="square" rtlCol="0">
            <a:spAutoFit/>
          </a:bodyPr>
          <a:lstStyle/>
          <a:p>
            <a:pPr algn="ctr"/>
            <a:r>
              <a:rPr lang="en-US" sz="3200" dirty="0" smtClean="0">
                <a:solidFill>
                  <a:schemeClr val="bg1">
                    <a:lumMod val="95000"/>
                    <a:lumOff val="5000"/>
                  </a:schemeClr>
                </a:solidFill>
              </a:rPr>
              <a:t>Please copy down the five questions. Thanks!</a:t>
            </a:r>
            <a:endParaRPr lang="en-US" sz="3200" dirty="0">
              <a:solidFill>
                <a:schemeClr val="bg1">
                  <a:lumMod val="95000"/>
                  <a:lumOff val="5000"/>
                </a:schemeClr>
              </a:solidFill>
            </a:endParaRPr>
          </a:p>
        </p:txBody>
      </p:sp>
      <p:sp>
        <p:nvSpPr>
          <p:cNvPr id="2" name="Rectangle 1"/>
          <p:cNvSpPr/>
          <p:nvPr/>
        </p:nvSpPr>
        <p:spPr>
          <a:xfrm>
            <a:off x="378824" y="1840089"/>
            <a:ext cx="11361620" cy="4278094"/>
          </a:xfrm>
          <a:prstGeom prst="rect">
            <a:avLst/>
          </a:prstGeom>
        </p:spPr>
        <p:txBody>
          <a:bodyPr wrap="square">
            <a:spAutoFit/>
          </a:bodyPr>
          <a:lstStyle/>
          <a:p>
            <a:r>
              <a:rPr lang="en-US" sz="3400" dirty="0">
                <a:solidFill>
                  <a:schemeClr val="bg1"/>
                </a:solidFill>
              </a:rPr>
              <a:t>1) What is the business concept that was presented? </a:t>
            </a:r>
          </a:p>
          <a:p>
            <a:r>
              <a:rPr lang="en-US" sz="3400" dirty="0">
                <a:solidFill>
                  <a:schemeClr val="bg1"/>
                </a:solidFill>
              </a:rPr>
              <a:t>2) How much are the entrepreneurs asking for from the Sharks (Dollar amount and Percentage) </a:t>
            </a:r>
          </a:p>
          <a:p>
            <a:r>
              <a:rPr lang="en-US" sz="3400" dirty="0">
                <a:solidFill>
                  <a:schemeClr val="bg1"/>
                </a:solidFill>
              </a:rPr>
              <a:t>3) What deals are being offered by the investors?  Any counter-offers? If so, what are they? </a:t>
            </a:r>
          </a:p>
          <a:p>
            <a:r>
              <a:rPr lang="en-US" sz="3400" dirty="0">
                <a:solidFill>
                  <a:schemeClr val="bg1"/>
                </a:solidFill>
              </a:rPr>
              <a:t>4) Do the entrepreneurs get a deal? If so, from whom? </a:t>
            </a:r>
          </a:p>
          <a:p>
            <a:r>
              <a:rPr lang="en-US" sz="3400" dirty="0">
                <a:solidFill>
                  <a:schemeClr val="bg1"/>
                </a:solidFill>
              </a:rPr>
              <a:t>5) Would you have invested?  Why or why not? </a:t>
            </a:r>
          </a:p>
        </p:txBody>
      </p:sp>
    </p:spTree>
    <p:extLst>
      <p:ext uri="{BB962C8B-B14F-4D97-AF65-F5344CB8AC3E}">
        <p14:creationId xmlns:p14="http://schemas.microsoft.com/office/powerpoint/2010/main" val="31550040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116" y="224135"/>
            <a:ext cx="3926076"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Scarcity … </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5" name="Picture 4"/>
          <p:cNvPicPr>
            <a:picLocks noChangeAspect="1"/>
          </p:cNvPicPr>
          <p:nvPr/>
        </p:nvPicPr>
        <p:blipFill>
          <a:blip r:embed="rId2"/>
          <a:stretch>
            <a:fillRect/>
          </a:stretch>
        </p:blipFill>
        <p:spPr>
          <a:xfrm>
            <a:off x="537209" y="1554071"/>
            <a:ext cx="5732961" cy="4716100"/>
          </a:xfrm>
          <a:prstGeom prst="rect">
            <a:avLst/>
          </a:prstGeom>
        </p:spPr>
      </p:pic>
      <p:pic>
        <p:nvPicPr>
          <p:cNvPr id="6" name="Picture 5"/>
          <p:cNvPicPr>
            <a:picLocks noChangeAspect="1"/>
          </p:cNvPicPr>
          <p:nvPr/>
        </p:nvPicPr>
        <p:blipFill>
          <a:blip r:embed="rId3"/>
          <a:stretch>
            <a:fillRect/>
          </a:stretch>
        </p:blipFill>
        <p:spPr>
          <a:xfrm>
            <a:off x="6725875" y="1554071"/>
            <a:ext cx="5226639" cy="4716100"/>
          </a:xfrm>
          <a:prstGeom prst="rect">
            <a:avLst/>
          </a:prstGeom>
        </p:spPr>
      </p:pic>
    </p:spTree>
    <p:extLst>
      <p:ext uri="{BB962C8B-B14F-4D97-AF65-F5344CB8AC3E}">
        <p14:creationId xmlns:p14="http://schemas.microsoft.com/office/powerpoint/2010/main" val="145692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Standard for the day:</a:t>
            </a: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1754326"/>
          </a:xfrm>
          <a:prstGeom prst="rect">
            <a:avLst/>
          </a:prstGeom>
          <a:noFill/>
        </p:spPr>
        <p:txBody>
          <a:bodyPr wrap="square" rtlCol="0">
            <a:spAutoFit/>
          </a:bodyPr>
          <a:lstStyle/>
          <a:p>
            <a:r>
              <a:rPr lang="en-US" sz="3600" dirty="0"/>
              <a:t>Define opportunity cost as the next best alternative given up when individuals, businesses, and governments confront scarcity by making choices.</a:t>
            </a:r>
          </a:p>
        </p:txBody>
      </p:sp>
      <p:pic>
        <p:nvPicPr>
          <p:cNvPr id="5" name="Picture 4"/>
          <p:cNvPicPr>
            <a:picLocks noChangeAspect="1"/>
          </p:cNvPicPr>
          <p:nvPr/>
        </p:nvPicPr>
        <p:blipFill>
          <a:blip r:embed="rId2"/>
          <a:stretch>
            <a:fillRect/>
          </a:stretch>
        </p:blipFill>
        <p:spPr>
          <a:xfrm>
            <a:off x="246115" y="3388783"/>
            <a:ext cx="11584641" cy="3147484"/>
          </a:xfrm>
          <a:prstGeom prst="rect">
            <a:avLst/>
          </a:prstGeom>
        </p:spPr>
      </p:pic>
    </p:spTree>
    <p:extLst>
      <p:ext uri="{BB962C8B-B14F-4D97-AF65-F5344CB8AC3E}">
        <p14:creationId xmlns:p14="http://schemas.microsoft.com/office/powerpoint/2010/main" val="33861492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Essential Question for the day</a:t>
            </a:r>
            <a:endParaRPr lang="en-US" sz="5400" b="0" cap="none" spc="0" dirty="0" smtClean="0">
              <a:ln w="0"/>
              <a:solidFill>
                <a:schemeClr val="accent1"/>
              </a:solidFill>
              <a:effectLst>
                <a:outerShdw blurRad="38100" dist="25400" dir="5400000" algn="ctr" rotWithShape="0">
                  <a:srgbClr val="6E747A">
                    <a:alpha val="43000"/>
                  </a:srgbClr>
                </a:outerShdw>
              </a:effectLst>
            </a:endParaRP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303348" y="1012988"/>
            <a:ext cx="11547565" cy="1323439"/>
          </a:xfrm>
          <a:prstGeom prst="rect">
            <a:avLst/>
          </a:prstGeom>
          <a:noFill/>
        </p:spPr>
        <p:txBody>
          <a:bodyPr wrap="square" rtlCol="0">
            <a:spAutoFit/>
          </a:bodyPr>
          <a:lstStyle/>
          <a:p>
            <a:pPr marL="59055" marR="113665">
              <a:spcBef>
                <a:spcPts val="0"/>
              </a:spcBef>
              <a:spcAft>
                <a:spcPts val="0"/>
              </a:spcAft>
            </a:pPr>
            <a:r>
              <a:rPr lang="en-US" sz="4000" dirty="0">
                <a:latin typeface="Tahoma" panose="020B0604030504040204" pitchFamily="34" charset="0"/>
                <a:ea typeface="Calibri" panose="020F0502020204030204" pitchFamily="34" charset="0"/>
                <a:cs typeface="Times New Roman" panose="02020603050405020304" pitchFamily="18" charset="0"/>
              </a:rPr>
              <a:t>Why must the</a:t>
            </a:r>
            <a:r>
              <a:rPr lang="en-US" sz="4000" spc="-55" dirty="0">
                <a:latin typeface="Tahoma" panose="020B0604030504040204" pitchFamily="34" charset="0"/>
                <a:ea typeface="Calibri" panose="020F0502020204030204" pitchFamily="34" charset="0"/>
                <a:cs typeface="Times New Roman" panose="02020603050405020304" pitchFamily="18" charset="0"/>
              </a:rPr>
              <a:t> </a:t>
            </a:r>
            <a:r>
              <a:rPr lang="en-US" sz="4000" dirty="0">
                <a:latin typeface="Tahoma" panose="020B0604030504040204" pitchFamily="34" charset="0"/>
                <a:ea typeface="Calibri" panose="020F0502020204030204" pitchFamily="34" charset="0"/>
                <a:cs typeface="Times New Roman" panose="02020603050405020304" pitchFamily="18" charset="0"/>
              </a:rPr>
              <a:t>opportunity cost of a decision always</a:t>
            </a:r>
            <a:r>
              <a:rPr lang="en-US" sz="4000" spc="-70" dirty="0">
                <a:latin typeface="Tahoma" panose="020B0604030504040204" pitchFamily="34" charset="0"/>
                <a:ea typeface="Calibri" panose="020F0502020204030204" pitchFamily="34" charset="0"/>
                <a:cs typeface="Times New Roman" panose="02020603050405020304" pitchFamily="18" charset="0"/>
              </a:rPr>
              <a:t> </a:t>
            </a:r>
            <a:r>
              <a:rPr lang="en-US" sz="4000" dirty="0">
                <a:latin typeface="Tahoma" panose="020B0604030504040204" pitchFamily="34" charset="0"/>
                <a:ea typeface="Calibri" panose="020F0502020204030204" pitchFamily="34" charset="0"/>
                <a:cs typeface="Times New Roman" panose="02020603050405020304" pitchFamily="18" charset="0"/>
              </a:rPr>
              <a:t>be something</a:t>
            </a:r>
            <a:r>
              <a:rPr lang="en-US" sz="4000" spc="-80" dirty="0">
                <a:latin typeface="Tahoma" panose="020B0604030504040204" pitchFamily="34" charset="0"/>
                <a:ea typeface="Calibri" panose="020F0502020204030204" pitchFamily="34" charset="0"/>
                <a:cs typeface="Times New Roman" panose="02020603050405020304" pitchFamily="18" charset="0"/>
              </a:rPr>
              <a:t> </a:t>
            </a:r>
            <a:r>
              <a:rPr lang="en-US" sz="4000" dirty="0">
                <a:latin typeface="Tahoma" panose="020B0604030504040204" pitchFamily="34" charset="0"/>
                <a:ea typeface="Calibri" panose="020F0502020204030204" pitchFamily="34" charset="0"/>
                <a:cs typeface="Times New Roman" panose="02020603050405020304" pitchFamily="18" charset="0"/>
              </a:rPr>
              <a:t>desirable?</a:t>
            </a:r>
            <a:endParaRPr lang="en-US" sz="6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404948" y="2427111"/>
            <a:ext cx="11301630" cy="4165599"/>
          </a:xfrm>
          <a:prstGeom prst="rect">
            <a:avLst/>
          </a:prstGeom>
        </p:spPr>
      </p:pic>
    </p:spTree>
    <p:extLst>
      <p:ext uri="{BB962C8B-B14F-4D97-AF65-F5344CB8AC3E}">
        <p14:creationId xmlns:p14="http://schemas.microsoft.com/office/powerpoint/2010/main" val="1566298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Upcoming Assessments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r>
              <a:rPr lang="en-US" sz="3200" dirty="0" smtClean="0"/>
              <a:t>Upcoming quiz will be on Thursday, August 11, 2016. It will cover standards Economic Fundamentals 1 and 2.</a:t>
            </a:r>
          </a:p>
          <a:p>
            <a:endParaRPr lang="en-US" sz="3200" dirty="0"/>
          </a:p>
          <a:p>
            <a:r>
              <a:rPr lang="en-US" sz="3200" dirty="0" smtClean="0"/>
              <a:t>Please put this date on your calendar.</a:t>
            </a:r>
          </a:p>
          <a:p>
            <a:endParaRPr lang="en-US" sz="3200" dirty="0"/>
          </a:p>
          <a:p>
            <a:r>
              <a:rPr lang="en-US" sz="3200" dirty="0" smtClean="0"/>
              <a:t>Thanks.</a:t>
            </a:r>
            <a:endParaRPr lang="en-US" sz="3200" dirty="0"/>
          </a:p>
        </p:txBody>
      </p:sp>
    </p:spTree>
    <p:extLst>
      <p:ext uri="{BB962C8B-B14F-4D97-AF65-F5344CB8AC3E}">
        <p14:creationId xmlns:p14="http://schemas.microsoft.com/office/powerpoint/2010/main" val="10425924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8824" y="120895"/>
            <a:ext cx="9448420"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Warm up – 8.8.16 (Monday)</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TextBox 4"/>
          <p:cNvSpPr txBox="1"/>
          <p:nvPr/>
        </p:nvSpPr>
        <p:spPr>
          <a:xfrm>
            <a:off x="378824" y="1147464"/>
            <a:ext cx="11443062" cy="584775"/>
          </a:xfrm>
          <a:prstGeom prst="rect">
            <a:avLst/>
          </a:prstGeom>
          <a:solidFill>
            <a:srgbClr val="FFFF00"/>
          </a:solidFill>
        </p:spPr>
        <p:txBody>
          <a:bodyPr wrap="square" rtlCol="0">
            <a:spAutoFit/>
          </a:bodyPr>
          <a:lstStyle/>
          <a:p>
            <a:pPr algn="ctr"/>
            <a:r>
              <a:rPr lang="en-US" sz="3200" dirty="0" smtClean="0">
                <a:solidFill>
                  <a:schemeClr val="bg1">
                    <a:lumMod val="95000"/>
                    <a:lumOff val="5000"/>
                  </a:schemeClr>
                </a:solidFill>
              </a:rPr>
              <a:t>Please copy down the four questions. Thanks!</a:t>
            </a:r>
            <a:endParaRPr lang="en-US" sz="3200" dirty="0">
              <a:solidFill>
                <a:schemeClr val="bg1">
                  <a:lumMod val="95000"/>
                  <a:lumOff val="5000"/>
                </a:schemeClr>
              </a:solidFill>
            </a:endParaRPr>
          </a:p>
        </p:txBody>
      </p:sp>
      <p:sp>
        <p:nvSpPr>
          <p:cNvPr id="2" name="Rectangle 1"/>
          <p:cNvSpPr/>
          <p:nvPr/>
        </p:nvSpPr>
        <p:spPr>
          <a:xfrm>
            <a:off x="378824" y="1840089"/>
            <a:ext cx="11361620" cy="4462760"/>
          </a:xfrm>
          <a:prstGeom prst="rect">
            <a:avLst/>
          </a:prstGeom>
        </p:spPr>
        <p:txBody>
          <a:bodyPr wrap="square">
            <a:spAutoFit/>
          </a:bodyPr>
          <a:lstStyle/>
          <a:p>
            <a:pPr marL="514350" indent="-514350">
              <a:buAutoNum type="arabicParenR"/>
            </a:pPr>
            <a:r>
              <a:rPr lang="en-US" sz="3600" b="1" dirty="0" smtClean="0"/>
              <a:t>What is the name of the first graph we will learn about in this class?</a:t>
            </a:r>
          </a:p>
          <a:p>
            <a:pPr marL="514350" indent="-514350">
              <a:buAutoNum type="arabicParenR"/>
            </a:pPr>
            <a:r>
              <a:rPr lang="en-US" sz="3600" b="1" dirty="0" smtClean="0"/>
              <a:t>What are three things that a PPC can show?</a:t>
            </a:r>
          </a:p>
          <a:p>
            <a:pPr marL="514350" indent="-514350">
              <a:buAutoNum type="arabicParenR"/>
            </a:pPr>
            <a:r>
              <a:rPr lang="en-US" sz="3600" b="1" dirty="0" smtClean="0"/>
              <a:t>What is the opportunity cost from moving from Point C to Point A?</a:t>
            </a:r>
          </a:p>
          <a:p>
            <a:pPr marL="514350" indent="-514350">
              <a:buAutoNum type="arabicParenR"/>
            </a:pPr>
            <a:r>
              <a:rPr lang="en-US" sz="3600" b="1" dirty="0" smtClean="0"/>
              <a:t>What does a bowed out PPC show?</a:t>
            </a:r>
          </a:p>
          <a:p>
            <a:pPr marL="514350" indent="-514350">
              <a:buAutoNum type="arabicParenR"/>
            </a:pPr>
            <a:endParaRPr lang="en-US" sz="3400" b="1" dirty="0" smtClean="0"/>
          </a:p>
          <a:p>
            <a:r>
              <a:rPr lang="en-US" sz="3400" b="1" dirty="0"/>
              <a:t>https://www.youtube.com/watch?v=O6XL__2CDPU</a:t>
            </a:r>
          </a:p>
        </p:txBody>
      </p:sp>
    </p:spTree>
    <p:extLst>
      <p:ext uri="{BB962C8B-B14F-4D97-AF65-F5344CB8AC3E}">
        <p14:creationId xmlns:p14="http://schemas.microsoft.com/office/powerpoint/2010/main" val="34908919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Standard for the day:</a:t>
            </a: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1200329"/>
          </a:xfrm>
          <a:prstGeom prst="rect">
            <a:avLst/>
          </a:prstGeom>
          <a:noFill/>
        </p:spPr>
        <p:txBody>
          <a:bodyPr wrap="square" rtlCol="0">
            <a:spAutoFit/>
          </a:bodyPr>
          <a:lstStyle/>
          <a:p>
            <a:r>
              <a:rPr lang="en-US" sz="3600" dirty="0" smtClean="0"/>
              <a:t>Illustrate by means of a production possibilities curve the trade-offs between two options.</a:t>
            </a:r>
            <a:endParaRPr lang="en-US" sz="3600" dirty="0"/>
          </a:p>
        </p:txBody>
      </p:sp>
      <p:pic>
        <p:nvPicPr>
          <p:cNvPr id="4" name="Picture 3"/>
          <p:cNvPicPr>
            <a:picLocks noChangeAspect="1"/>
          </p:cNvPicPr>
          <p:nvPr/>
        </p:nvPicPr>
        <p:blipFill>
          <a:blip r:embed="rId2"/>
          <a:stretch>
            <a:fillRect/>
          </a:stretch>
        </p:blipFill>
        <p:spPr>
          <a:xfrm>
            <a:off x="963263" y="2800340"/>
            <a:ext cx="4827937" cy="3600460"/>
          </a:xfrm>
          <a:prstGeom prst="rect">
            <a:avLst/>
          </a:prstGeom>
        </p:spPr>
      </p:pic>
      <p:pic>
        <p:nvPicPr>
          <p:cNvPr id="1026" name="Picture 2" descr="http://message.snopes.com/politics/graphics/hitlerhe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2914" y="2800340"/>
            <a:ext cx="5392064" cy="3600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7780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Essential Question for the day</a:t>
            </a:r>
            <a:endParaRPr lang="en-US" sz="5400" b="0" cap="none" spc="0" dirty="0" smtClean="0">
              <a:ln w="0"/>
              <a:solidFill>
                <a:schemeClr val="accent1"/>
              </a:solidFill>
              <a:effectLst>
                <a:outerShdw blurRad="38100" dist="25400" dir="5400000" algn="ctr" rotWithShape="0">
                  <a:srgbClr val="6E747A">
                    <a:alpha val="43000"/>
                  </a:srgbClr>
                </a:outerShdw>
              </a:effectLst>
            </a:endParaRP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303348" y="1012988"/>
            <a:ext cx="11547565" cy="1323439"/>
          </a:xfrm>
          <a:prstGeom prst="rect">
            <a:avLst/>
          </a:prstGeom>
          <a:noFill/>
        </p:spPr>
        <p:txBody>
          <a:bodyPr wrap="square" rtlCol="0">
            <a:spAutoFit/>
          </a:bodyPr>
          <a:lstStyle/>
          <a:p>
            <a:pPr marL="59055" marR="113665">
              <a:spcBef>
                <a:spcPts val="0"/>
              </a:spcBef>
              <a:spcAft>
                <a:spcPts val="0"/>
              </a:spcAft>
            </a:pPr>
            <a:r>
              <a:rPr lang="en-US" sz="4000" dirty="0" smtClean="0">
                <a:latin typeface="Tahoma" panose="020B0604030504040204" pitchFamily="34" charset="0"/>
                <a:ea typeface="Calibri" panose="020F0502020204030204" pitchFamily="34" charset="0"/>
                <a:cs typeface="Times New Roman" panose="02020603050405020304" pitchFamily="18" charset="0"/>
              </a:rPr>
              <a:t>How do economists use the phrase “guns or butter”?</a:t>
            </a:r>
            <a:endParaRPr lang="en-US" sz="6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780530" y="2451565"/>
            <a:ext cx="4828450" cy="3603048"/>
          </a:xfrm>
          <a:prstGeom prst="rect">
            <a:avLst/>
          </a:prstGeom>
        </p:spPr>
      </p:pic>
      <p:pic>
        <p:nvPicPr>
          <p:cNvPr id="5" name="Picture 4"/>
          <p:cNvPicPr>
            <a:picLocks noChangeAspect="1"/>
          </p:cNvPicPr>
          <p:nvPr/>
        </p:nvPicPr>
        <p:blipFill>
          <a:blip r:embed="rId3"/>
          <a:stretch>
            <a:fillRect/>
          </a:stretch>
        </p:blipFill>
        <p:spPr>
          <a:xfrm>
            <a:off x="6077130" y="2451565"/>
            <a:ext cx="5395428" cy="3603048"/>
          </a:xfrm>
          <a:prstGeom prst="rect">
            <a:avLst/>
          </a:prstGeom>
        </p:spPr>
      </p:pic>
    </p:spTree>
    <p:extLst>
      <p:ext uri="{BB962C8B-B14F-4D97-AF65-F5344CB8AC3E}">
        <p14:creationId xmlns:p14="http://schemas.microsoft.com/office/powerpoint/2010/main" val="16387160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Upcoming Assessments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r>
              <a:rPr lang="en-US" sz="3200" dirty="0" smtClean="0"/>
              <a:t>Upcoming quiz will be on Thursday, August 11, 2016. It will cover standards Economic Fundamentals 1 and 2.</a:t>
            </a:r>
          </a:p>
          <a:p>
            <a:endParaRPr lang="en-US" sz="3200" dirty="0"/>
          </a:p>
          <a:p>
            <a:r>
              <a:rPr lang="en-US" sz="3200" dirty="0" smtClean="0"/>
              <a:t>Please put this date on your calendar.</a:t>
            </a:r>
          </a:p>
          <a:p>
            <a:endParaRPr lang="en-US" sz="3200" dirty="0"/>
          </a:p>
          <a:p>
            <a:r>
              <a:rPr lang="en-US" sz="3200" dirty="0" smtClean="0"/>
              <a:t>Thanks.</a:t>
            </a:r>
            <a:endParaRPr lang="en-US" sz="3200" dirty="0"/>
          </a:p>
        </p:txBody>
      </p:sp>
    </p:spTree>
    <p:extLst>
      <p:ext uri="{BB962C8B-B14F-4D97-AF65-F5344CB8AC3E}">
        <p14:creationId xmlns:p14="http://schemas.microsoft.com/office/powerpoint/2010/main" val="18872515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718" y="224134"/>
            <a:ext cx="5915402"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Warm up – 8.9.16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TextBox 4"/>
          <p:cNvSpPr txBox="1"/>
          <p:nvPr/>
        </p:nvSpPr>
        <p:spPr>
          <a:xfrm>
            <a:off x="378824" y="1147464"/>
            <a:ext cx="11443062" cy="1077218"/>
          </a:xfrm>
          <a:prstGeom prst="rect">
            <a:avLst/>
          </a:prstGeom>
          <a:solidFill>
            <a:srgbClr val="FFFF00"/>
          </a:solidFill>
        </p:spPr>
        <p:txBody>
          <a:bodyPr wrap="square" rtlCol="0">
            <a:spAutoFit/>
          </a:bodyPr>
          <a:lstStyle/>
          <a:p>
            <a:pPr algn="ctr"/>
            <a:r>
              <a:rPr lang="en-US" sz="3200" dirty="0" smtClean="0">
                <a:solidFill>
                  <a:schemeClr val="bg1">
                    <a:lumMod val="95000"/>
                    <a:lumOff val="5000"/>
                  </a:schemeClr>
                </a:solidFill>
              </a:rPr>
              <a:t>Please copy down 1 – 5, use the PPF on the next slide to find the opportunity cost for the questions below.</a:t>
            </a:r>
            <a:endParaRPr lang="en-US" sz="3200" dirty="0">
              <a:solidFill>
                <a:schemeClr val="bg1">
                  <a:lumMod val="95000"/>
                  <a:lumOff val="5000"/>
                </a:schemeClr>
              </a:solidFill>
            </a:endParaRPr>
          </a:p>
        </p:txBody>
      </p:sp>
      <p:sp>
        <p:nvSpPr>
          <p:cNvPr id="2" name="Rectangle 1"/>
          <p:cNvSpPr/>
          <p:nvPr/>
        </p:nvSpPr>
        <p:spPr>
          <a:xfrm>
            <a:off x="378824" y="2636503"/>
            <a:ext cx="11361620" cy="3785652"/>
          </a:xfrm>
          <a:prstGeom prst="rect">
            <a:avLst/>
          </a:prstGeom>
        </p:spPr>
        <p:txBody>
          <a:bodyPr wrap="square">
            <a:spAutoFit/>
          </a:bodyPr>
          <a:lstStyle/>
          <a:p>
            <a:pPr marL="514350" indent="-514350">
              <a:buAutoNum type="arabicParenR"/>
            </a:pPr>
            <a:r>
              <a:rPr lang="en-US" sz="4800" dirty="0" smtClean="0"/>
              <a:t>Point A to Point B</a:t>
            </a:r>
          </a:p>
          <a:p>
            <a:pPr marL="514350" indent="-514350">
              <a:buAutoNum type="arabicParenR"/>
            </a:pPr>
            <a:r>
              <a:rPr lang="en-US" sz="4800" dirty="0" smtClean="0"/>
              <a:t>Point B to Point C</a:t>
            </a:r>
          </a:p>
          <a:p>
            <a:pPr marL="514350" indent="-514350">
              <a:buAutoNum type="arabicParenR"/>
            </a:pPr>
            <a:r>
              <a:rPr lang="en-US" sz="4800" dirty="0" smtClean="0"/>
              <a:t>Point C to Point D</a:t>
            </a:r>
          </a:p>
          <a:p>
            <a:pPr marL="514350" indent="-514350">
              <a:buAutoNum type="arabicParenR"/>
            </a:pPr>
            <a:r>
              <a:rPr lang="en-US" sz="4800" dirty="0" smtClean="0"/>
              <a:t>Point D to Point E</a:t>
            </a:r>
          </a:p>
          <a:p>
            <a:pPr marL="514350" indent="-514350">
              <a:buAutoNum type="arabicParenR"/>
            </a:pPr>
            <a:r>
              <a:rPr lang="en-US" sz="4800" dirty="0" smtClean="0"/>
              <a:t>Point A to Point E</a:t>
            </a:r>
            <a:endParaRPr lang="en-US" sz="4800" dirty="0"/>
          </a:p>
        </p:txBody>
      </p:sp>
    </p:spTree>
    <p:extLst>
      <p:ext uri="{BB962C8B-B14F-4D97-AF65-F5344CB8AC3E}">
        <p14:creationId xmlns:p14="http://schemas.microsoft.com/office/powerpoint/2010/main" val="39739747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681020"/>
          </a:xfrm>
          <a:prstGeom prst="rect">
            <a:avLst/>
          </a:prstGeom>
        </p:spPr>
      </p:pic>
    </p:spTree>
    <p:extLst>
      <p:ext uri="{BB962C8B-B14F-4D97-AF65-F5344CB8AC3E}">
        <p14:creationId xmlns:p14="http://schemas.microsoft.com/office/powerpoint/2010/main" val="25496646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Standard for the day:</a:t>
            </a: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246115" y="1049046"/>
            <a:ext cx="11547565" cy="1754326"/>
          </a:xfrm>
          <a:prstGeom prst="rect">
            <a:avLst/>
          </a:prstGeom>
          <a:noFill/>
        </p:spPr>
        <p:txBody>
          <a:bodyPr wrap="square" rtlCol="0">
            <a:spAutoFit/>
          </a:bodyPr>
          <a:lstStyle/>
          <a:p>
            <a:r>
              <a:rPr lang="en-US" sz="3600" dirty="0" smtClean="0"/>
              <a:t>Explain that rational decision occurs when the marginal benefits of an action equal or exceed the marginal cost</a:t>
            </a:r>
            <a:endParaRPr lang="en-US" sz="3600" dirty="0"/>
          </a:p>
        </p:txBody>
      </p:sp>
      <p:pic>
        <p:nvPicPr>
          <p:cNvPr id="4" name="Picture 3"/>
          <p:cNvPicPr>
            <a:picLocks noChangeAspect="1"/>
          </p:cNvPicPr>
          <p:nvPr/>
        </p:nvPicPr>
        <p:blipFill>
          <a:blip r:embed="rId2"/>
          <a:stretch>
            <a:fillRect/>
          </a:stretch>
        </p:blipFill>
        <p:spPr>
          <a:xfrm>
            <a:off x="404948" y="2957689"/>
            <a:ext cx="11166163" cy="3640665"/>
          </a:xfrm>
          <a:prstGeom prst="rect">
            <a:avLst/>
          </a:prstGeom>
        </p:spPr>
      </p:pic>
    </p:spTree>
    <p:extLst>
      <p:ext uri="{BB962C8B-B14F-4D97-AF65-F5344CB8AC3E}">
        <p14:creationId xmlns:p14="http://schemas.microsoft.com/office/powerpoint/2010/main" val="2292498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116" y="224135"/>
            <a:ext cx="3926076"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Scarcity … </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585020" y="1147465"/>
            <a:ext cx="5683045" cy="4991100"/>
          </a:xfrm>
          <a:prstGeom prst="rect">
            <a:avLst/>
          </a:prstGeom>
        </p:spPr>
      </p:pic>
      <p:pic>
        <p:nvPicPr>
          <p:cNvPr id="4" name="Picture 3"/>
          <p:cNvPicPr>
            <a:picLocks noChangeAspect="1"/>
          </p:cNvPicPr>
          <p:nvPr/>
        </p:nvPicPr>
        <p:blipFill>
          <a:blip r:embed="rId3"/>
          <a:stretch>
            <a:fillRect/>
          </a:stretch>
        </p:blipFill>
        <p:spPr>
          <a:xfrm>
            <a:off x="6605434" y="1147465"/>
            <a:ext cx="5119534" cy="4991100"/>
          </a:xfrm>
          <a:prstGeom prst="rect">
            <a:avLst/>
          </a:prstGeom>
        </p:spPr>
      </p:pic>
    </p:spTree>
    <p:extLst>
      <p:ext uri="{BB962C8B-B14F-4D97-AF65-F5344CB8AC3E}">
        <p14:creationId xmlns:p14="http://schemas.microsoft.com/office/powerpoint/2010/main" val="3838564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Essential Question for the day</a:t>
            </a:r>
            <a:endParaRPr lang="en-US" sz="5400" b="0" cap="none" spc="0" dirty="0" smtClean="0">
              <a:ln w="0"/>
              <a:solidFill>
                <a:schemeClr val="accent1"/>
              </a:solidFill>
              <a:effectLst>
                <a:outerShdw blurRad="38100" dist="25400" dir="5400000" algn="ctr" rotWithShape="0">
                  <a:srgbClr val="6E747A">
                    <a:alpha val="43000"/>
                  </a:srgbClr>
                </a:outerShdw>
              </a:effectLst>
            </a:endParaRP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168965"/>
            <a:ext cx="11547565" cy="707886"/>
          </a:xfrm>
          <a:prstGeom prst="rect">
            <a:avLst/>
          </a:prstGeom>
          <a:noFill/>
        </p:spPr>
        <p:txBody>
          <a:bodyPr wrap="square" rtlCol="0">
            <a:spAutoFit/>
          </a:bodyPr>
          <a:lstStyle/>
          <a:p>
            <a:pPr marL="59055" marR="113665">
              <a:spcBef>
                <a:spcPts val="0"/>
              </a:spcBef>
              <a:spcAft>
                <a:spcPts val="0"/>
              </a:spcAft>
            </a:pPr>
            <a:r>
              <a:rPr lang="en-US" sz="4000" dirty="0" smtClean="0">
                <a:latin typeface="Tahoma" panose="020B0604030504040204" pitchFamily="34" charset="0"/>
                <a:ea typeface="Calibri" panose="020F0502020204030204" pitchFamily="34" charset="0"/>
                <a:cs typeface="Times New Roman" panose="02020603050405020304" pitchFamily="18" charset="0"/>
              </a:rPr>
              <a:t>What does it mean to think at the margin?</a:t>
            </a:r>
            <a:endParaRPr lang="en-US" sz="6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711200" y="2091341"/>
            <a:ext cx="10713156" cy="4501370"/>
          </a:xfrm>
          <a:prstGeom prst="rect">
            <a:avLst/>
          </a:prstGeom>
        </p:spPr>
      </p:pic>
    </p:spTree>
    <p:extLst>
      <p:ext uri="{BB962C8B-B14F-4D97-AF65-F5344CB8AC3E}">
        <p14:creationId xmlns:p14="http://schemas.microsoft.com/office/powerpoint/2010/main" val="12864849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Upcoming Assessments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r>
              <a:rPr lang="en-US" sz="3200" dirty="0" smtClean="0"/>
              <a:t>Upcoming quiz will be on Thursday, August 11, 2016. It will cover standards Economic Fundamentals 1 and 2.</a:t>
            </a:r>
          </a:p>
          <a:p>
            <a:endParaRPr lang="en-US" sz="3200" dirty="0"/>
          </a:p>
          <a:p>
            <a:r>
              <a:rPr lang="en-US" sz="3200" dirty="0" smtClean="0"/>
              <a:t>Please put this date on your calendar.</a:t>
            </a:r>
          </a:p>
          <a:p>
            <a:endParaRPr lang="en-US" sz="3200" dirty="0"/>
          </a:p>
          <a:p>
            <a:r>
              <a:rPr lang="en-US" sz="3200" dirty="0" smtClean="0"/>
              <a:t>Thanks.</a:t>
            </a:r>
            <a:endParaRPr lang="en-US" sz="3200" dirty="0"/>
          </a:p>
        </p:txBody>
      </p:sp>
    </p:spTree>
    <p:extLst>
      <p:ext uri="{BB962C8B-B14F-4D97-AF65-F5344CB8AC3E}">
        <p14:creationId xmlns:p14="http://schemas.microsoft.com/office/powerpoint/2010/main" val="20049932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AutoShape 4"/>
          <p:cNvSpPr>
            <a:spLocks noGrp="1" noChangeArrowheads="1"/>
          </p:cNvSpPr>
          <p:nvPr>
            <p:ph type="ctrTitle"/>
          </p:nvPr>
        </p:nvSpPr>
        <p:spPr/>
        <p:txBody>
          <a:bodyPr/>
          <a:lstStyle/>
          <a:p>
            <a:r>
              <a:rPr lang="en-US" altLang="en-US" dirty="0" smtClean="0"/>
              <a:t>RATIONAL DECISION MAKING</a:t>
            </a:r>
          </a:p>
        </p:txBody>
      </p:sp>
    </p:spTree>
    <p:extLst>
      <p:ext uri="{BB962C8B-B14F-4D97-AF65-F5344CB8AC3E}">
        <p14:creationId xmlns:p14="http://schemas.microsoft.com/office/powerpoint/2010/main" val="14400725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AutoShape 2"/>
          <p:cNvSpPr>
            <a:spLocks noGrp="1" noChangeArrowheads="1"/>
          </p:cNvSpPr>
          <p:nvPr>
            <p:ph type="title"/>
          </p:nvPr>
        </p:nvSpPr>
        <p:spPr/>
        <p:txBody>
          <a:bodyPr/>
          <a:lstStyle/>
          <a:p>
            <a:r>
              <a:rPr lang="en-US" altLang="en-US" dirty="0" smtClean="0"/>
              <a:t>Rational Decision Making</a:t>
            </a:r>
          </a:p>
        </p:txBody>
      </p:sp>
      <p:sp>
        <p:nvSpPr>
          <p:cNvPr id="136195" name="Rectangle 3"/>
          <p:cNvSpPr>
            <a:spLocks noGrp="1" noChangeArrowheads="1"/>
          </p:cNvSpPr>
          <p:nvPr>
            <p:ph type="body" idx="1"/>
          </p:nvPr>
        </p:nvSpPr>
        <p:spPr>
          <a:xfrm>
            <a:off x="2362201" y="2362200"/>
            <a:ext cx="7693025" cy="4267200"/>
          </a:xfrm>
        </p:spPr>
        <p:txBody>
          <a:bodyPr/>
          <a:lstStyle/>
          <a:p>
            <a:r>
              <a:rPr lang="en-US" altLang="en-US" dirty="0" smtClean="0"/>
              <a:t>Analyzing costs and benefits before making a decision</a:t>
            </a:r>
          </a:p>
          <a:p>
            <a:r>
              <a:rPr lang="en-US" altLang="en-US" dirty="0" smtClean="0"/>
              <a:t>MARGINAL thinking is key</a:t>
            </a:r>
          </a:p>
          <a:p>
            <a:pPr lvl="1"/>
            <a:r>
              <a:rPr lang="en-US" altLang="en-US" dirty="0" smtClean="0"/>
              <a:t>What is the cost/benefit of my NEXT decision</a:t>
            </a:r>
          </a:p>
          <a:p>
            <a:pPr lvl="1"/>
            <a:r>
              <a:rPr lang="en-US" altLang="en-US" dirty="0" smtClean="0"/>
              <a:t>Past decisions don’t matter</a:t>
            </a:r>
          </a:p>
          <a:p>
            <a:pPr lvl="1"/>
            <a:r>
              <a:rPr lang="en-US" altLang="en-US" dirty="0" smtClean="0"/>
              <a:t>this affects PRODUCERS AND CONSUMERS</a:t>
            </a:r>
          </a:p>
          <a:p>
            <a:r>
              <a:rPr lang="en-US" altLang="en-US" b="1" dirty="0" smtClean="0"/>
              <a:t>A rational decision is made when the marginal benefit is equal to or greater than the marginal cost</a:t>
            </a:r>
          </a:p>
          <a:p>
            <a:pPr lvl="2"/>
            <a:endParaRPr lang="en-US" altLang="en-US" b="1" dirty="0" smtClean="0"/>
          </a:p>
        </p:txBody>
      </p:sp>
    </p:spTree>
    <p:extLst>
      <p:ext uri="{BB962C8B-B14F-4D97-AF65-F5344CB8AC3E}">
        <p14:creationId xmlns:p14="http://schemas.microsoft.com/office/powerpoint/2010/main" val="38891369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dissolve">
                                      <p:cBhvr>
                                        <p:cTn id="7" dur="500"/>
                                        <p:tgtEl>
                                          <p:spTgt spid="136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36195">
                                            <p:txEl>
                                              <p:pRg st="1" end="1"/>
                                            </p:txEl>
                                          </p:spTgt>
                                        </p:tgtEl>
                                        <p:attrNameLst>
                                          <p:attrName>style.visibility</p:attrName>
                                        </p:attrNameLst>
                                      </p:cBhvr>
                                      <p:to>
                                        <p:strVal val="visible"/>
                                      </p:to>
                                    </p:set>
                                    <p:animEffect transition="in" filter="dissolve">
                                      <p:cBhvr>
                                        <p:cTn id="12" dur="500"/>
                                        <p:tgtEl>
                                          <p:spTgt spid="136195">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36195">
                                            <p:txEl>
                                              <p:pRg st="2" end="2"/>
                                            </p:txEl>
                                          </p:spTgt>
                                        </p:tgtEl>
                                        <p:attrNameLst>
                                          <p:attrName>style.visibility</p:attrName>
                                        </p:attrNameLst>
                                      </p:cBhvr>
                                      <p:to>
                                        <p:strVal val="visible"/>
                                      </p:to>
                                    </p:set>
                                    <p:animEffect transition="in" filter="dissolve">
                                      <p:cBhvr>
                                        <p:cTn id="15" dur="500"/>
                                        <p:tgtEl>
                                          <p:spTgt spid="136195">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36195">
                                            <p:txEl>
                                              <p:pRg st="3" end="3"/>
                                            </p:txEl>
                                          </p:spTgt>
                                        </p:tgtEl>
                                        <p:attrNameLst>
                                          <p:attrName>style.visibility</p:attrName>
                                        </p:attrNameLst>
                                      </p:cBhvr>
                                      <p:to>
                                        <p:strVal val="visible"/>
                                      </p:to>
                                    </p:set>
                                    <p:animEffect transition="in" filter="dissolve">
                                      <p:cBhvr>
                                        <p:cTn id="18" dur="500"/>
                                        <p:tgtEl>
                                          <p:spTgt spid="136195">
                                            <p:txEl>
                                              <p:pRg st="3" end="3"/>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36195">
                                            <p:txEl>
                                              <p:pRg st="4" end="4"/>
                                            </p:txEl>
                                          </p:spTgt>
                                        </p:tgtEl>
                                        <p:attrNameLst>
                                          <p:attrName>style.visibility</p:attrName>
                                        </p:attrNameLst>
                                      </p:cBhvr>
                                      <p:to>
                                        <p:strVal val="visible"/>
                                      </p:to>
                                    </p:set>
                                    <p:animEffect transition="in" filter="dissolve">
                                      <p:cBhvr>
                                        <p:cTn id="21" dur="500"/>
                                        <p:tgtEl>
                                          <p:spTgt spid="136195">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nodeType="clickEffect">
                                  <p:stCondLst>
                                    <p:cond delay="0"/>
                                  </p:stCondLst>
                                  <p:childTnLst>
                                    <p:set>
                                      <p:cBhvr>
                                        <p:cTn id="25" dur="1" fill="hold">
                                          <p:stCondLst>
                                            <p:cond delay="0"/>
                                          </p:stCondLst>
                                        </p:cTn>
                                        <p:tgtEl>
                                          <p:spTgt spid="136195">
                                            <p:txEl>
                                              <p:pRg st="5" end="5"/>
                                            </p:txEl>
                                          </p:spTgt>
                                        </p:tgtEl>
                                        <p:attrNameLst>
                                          <p:attrName>style.visibility</p:attrName>
                                        </p:attrNameLst>
                                      </p:cBhvr>
                                      <p:to>
                                        <p:strVal val="visible"/>
                                      </p:to>
                                    </p:set>
                                    <p:animEffect transition="in" filter="dissolve">
                                      <p:cBhvr>
                                        <p:cTn id="26" dur="500"/>
                                        <p:tgtEl>
                                          <p:spTgt spid="136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2"/>
          <p:cNvSpPr>
            <a:spLocks noGrp="1" noChangeArrowheads="1"/>
          </p:cNvSpPr>
          <p:nvPr>
            <p:ph type="title"/>
          </p:nvPr>
        </p:nvSpPr>
        <p:spPr/>
        <p:txBody>
          <a:bodyPr/>
          <a:lstStyle/>
          <a:p>
            <a:r>
              <a:rPr lang="en-US" altLang="en-US" dirty="0" smtClean="0"/>
              <a:t>Costs and Benefits</a:t>
            </a:r>
          </a:p>
        </p:txBody>
      </p:sp>
      <p:sp>
        <p:nvSpPr>
          <p:cNvPr id="147459" name="Rectangle 3"/>
          <p:cNvSpPr>
            <a:spLocks noGrp="1" noChangeArrowheads="1"/>
          </p:cNvSpPr>
          <p:nvPr>
            <p:ph type="body" idx="1"/>
          </p:nvPr>
        </p:nvSpPr>
        <p:spPr/>
        <p:txBody>
          <a:bodyPr/>
          <a:lstStyle/>
          <a:p>
            <a:r>
              <a:rPr lang="en-US" altLang="en-US" dirty="0" smtClean="0"/>
              <a:t>For producers, this is simply measured in dollars</a:t>
            </a:r>
          </a:p>
          <a:p>
            <a:pPr lvl="1"/>
            <a:r>
              <a:rPr lang="en-US" altLang="en-US" dirty="0" smtClean="0"/>
              <a:t>Marginal costs of the inputs vs. marginal revenue</a:t>
            </a:r>
          </a:p>
          <a:p>
            <a:r>
              <a:rPr lang="en-US" altLang="en-US" dirty="0" smtClean="0"/>
              <a:t>For consumers, it is trickier</a:t>
            </a:r>
          </a:p>
          <a:p>
            <a:pPr lvl="1"/>
            <a:r>
              <a:rPr lang="en-US" altLang="en-US" dirty="0" smtClean="0"/>
              <a:t>We measure benefits in terms of UTILITY</a:t>
            </a:r>
          </a:p>
          <a:p>
            <a:pPr lvl="1"/>
            <a:r>
              <a:rPr lang="en-US" altLang="en-US" dirty="0" smtClean="0"/>
              <a:t>How “useful” is the item or service</a:t>
            </a:r>
          </a:p>
          <a:p>
            <a:pPr lvl="1"/>
            <a:r>
              <a:rPr lang="en-US" altLang="en-US" dirty="0" smtClean="0"/>
              <a:t>We use </a:t>
            </a:r>
            <a:r>
              <a:rPr lang="en-US" altLang="en-US" b="1" dirty="0" smtClean="0"/>
              <a:t>“utils”</a:t>
            </a:r>
            <a:r>
              <a:rPr lang="en-US" altLang="en-US" dirty="0" smtClean="0"/>
              <a:t> as the measure for this</a:t>
            </a:r>
          </a:p>
        </p:txBody>
      </p:sp>
    </p:spTree>
    <p:extLst>
      <p:ext uri="{BB962C8B-B14F-4D97-AF65-F5344CB8AC3E}">
        <p14:creationId xmlns:p14="http://schemas.microsoft.com/office/powerpoint/2010/main" val="3042029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7459">
                                            <p:txEl>
                                              <p:pRg st="0" end="0"/>
                                            </p:txEl>
                                          </p:spTgt>
                                        </p:tgtEl>
                                        <p:attrNameLst>
                                          <p:attrName>style.visibility</p:attrName>
                                        </p:attrNameLst>
                                      </p:cBhvr>
                                      <p:to>
                                        <p:strVal val="visible"/>
                                      </p:to>
                                    </p:set>
                                    <p:anim calcmode="lin" valueType="num">
                                      <p:cBhvr additive="base">
                                        <p:cTn id="7" dur="500" fill="hold"/>
                                        <p:tgtEl>
                                          <p:spTgt spid="147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74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7459">
                                            <p:txEl>
                                              <p:pRg st="1" end="1"/>
                                            </p:txEl>
                                          </p:spTgt>
                                        </p:tgtEl>
                                        <p:attrNameLst>
                                          <p:attrName>style.visibility</p:attrName>
                                        </p:attrNameLst>
                                      </p:cBhvr>
                                      <p:to>
                                        <p:strVal val="visible"/>
                                      </p:to>
                                    </p:set>
                                    <p:anim calcmode="lin" valueType="num">
                                      <p:cBhvr additive="base">
                                        <p:cTn id="11" dur="500" fill="hold"/>
                                        <p:tgtEl>
                                          <p:spTgt spid="14745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7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47459">
                                            <p:txEl>
                                              <p:pRg st="2" end="2"/>
                                            </p:txEl>
                                          </p:spTgt>
                                        </p:tgtEl>
                                        <p:attrNameLst>
                                          <p:attrName>style.visibility</p:attrName>
                                        </p:attrNameLst>
                                      </p:cBhvr>
                                      <p:to>
                                        <p:strVal val="visible"/>
                                      </p:to>
                                    </p:set>
                                    <p:animEffect transition="in" filter="diamond(in)">
                                      <p:cBhvr>
                                        <p:cTn id="17" dur="500"/>
                                        <p:tgtEl>
                                          <p:spTgt spid="147459">
                                            <p:txEl>
                                              <p:pRg st="2" end="2"/>
                                            </p:txEl>
                                          </p:spTgt>
                                        </p:tgtEl>
                                      </p:cBhvr>
                                    </p:animEffect>
                                  </p:childTnLst>
                                </p:cTn>
                              </p:par>
                              <p:par>
                                <p:cTn id="18" presetID="8" presetClass="entr" presetSubtype="16" fill="hold" nodeType="withEffect">
                                  <p:stCondLst>
                                    <p:cond delay="0"/>
                                  </p:stCondLst>
                                  <p:childTnLst>
                                    <p:set>
                                      <p:cBhvr>
                                        <p:cTn id="19" dur="1" fill="hold">
                                          <p:stCondLst>
                                            <p:cond delay="0"/>
                                          </p:stCondLst>
                                        </p:cTn>
                                        <p:tgtEl>
                                          <p:spTgt spid="147459">
                                            <p:txEl>
                                              <p:pRg st="3" end="3"/>
                                            </p:txEl>
                                          </p:spTgt>
                                        </p:tgtEl>
                                        <p:attrNameLst>
                                          <p:attrName>style.visibility</p:attrName>
                                        </p:attrNameLst>
                                      </p:cBhvr>
                                      <p:to>
                                        <p:strVal val="visible"/>
                                      </p:to>
                                    </p:set>
                                    <p:animEffect transition="in" filter="diamond(in)">
                                      <p:cBhvr>
                                        <p:cTn id="20" dur="500"/>
                                        <p:tgtEl>
                                          <p:spTgt spid="147459">
                                            <p:txEl>
                                              <p:pRg st="3" end="3"/>
                                            </p:txEl>
                                          </p:spTgt>
                                        </p:tgtEl>
                                      </p:cBhvr>
                                    </p:animEffect>
                                  </p:childTnLst>
                                </p:cTn>
                              </p:par>
                              <p:par>
                                <p:cTn id="21" presetID="8" presetClass="entr" presetSubtype="16" fill="hold" nodeType="withEffect">
                                  <p:stCondLst>
                                    <p:cond delay="0"/>
                                  </p:stCondLst>
                                  <p:childTnLst>
                                    <p:set>
                                      <p:cBhvr>
                                        <p:cTn id="22" dur="1" fill="hold">
                                          <p:stCondLst>
                                            <p:cond delay="0"/>
                                          </p:stCondLst>
                                        </p:cTn>
                                        <p:tgtEl>
                                          <p:spTgt spid="147459">
                                            <p:txEl>
                                              <p:pRg st="4" end="4"/>
                                            </p:txEl>
                                          </p:spTgt>
                                        </p:tgtEl>
                                        <p:attrNameLst>
                                          <p:attrName>style.visibility</p:attrName>
                                        </p:attrNameLst>
                                      </p:cBhvr>
                                      <p:to>
                                        <p:strVal val="visible"/>
                                      </p:to>
                                    </p:set>
                                    <p:animEffect transition="in" filter="diamond(in)">
                                      <p:cBhvr>
                                        <p:cTn id="23" dur="500"/>
                                        <p:tgtEl>
                                          <p:spTgt spid="147459">
                                            <p:txEl>
                                              <p:pRg st="4" end="4"/>
                                            </p:txEl>
                                          </p:spTgt>
                                        </p:tgtEl>
                                      </p:cBhvr>
                                    </p:animEffect>
                                  </p:childTnLst>
                                </p:cTn>
                              </p:par>
                              <p:par>
                                <p:cTn id="24" presetID="8" presetClass="entr" presetSubtype="16" fill="hold" nodeType="withEffect">
                                  <p:stCondLst>
                                    <p:cond delay="0"/>
                                  </p:stCondLst>
                                  <p:childTnLst>
                                    <p:set>
                                      <p:cBhvr>
                                        <p:cTn id="25" dur="1" fill="hold">
                                          <p:stCondLst>
                                            <p:cond delay="0"/>
                                          </p:stCondLst>
                                        </p:cTn>
                                        <p:tgtEl>
                                          <p:spTgt spid="147459">
                                            <p:txEl>
                                              <p:pRg st="5" end="5"/>
                                            </p:txEl>
                                          </p:spTgt>
                                        </p:tgtEl>
                                        <p:attrNameLst>
                                          <p:attrName>style.visibility</p:attrName>
                                        </p:attrNameLst>
                                      </p:cBhvr>
                                      <p:to>
                                        <p:strVal val="visible"/>
                                      </p:to>
                                    </p:set>
                                    <p:animEffect transition="in" filter="diamond(in)">
                                      <p:cBhvr>
                                        <p:cTn id="26" dur="500"/>
                                        <p:tgtEl>
                                          <p:spTgt spid="1474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36554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AutoShape 2"/>
          <p:cNvSpPr>
            <a:spLocks noGrp="1" noChangeArrowheads="1"/>
          </p:cNvSpPr>
          <p:nvPr>
            <p:ph type="title"/>
          </p:nvPr>
        </p:nvSpPr>
        <p:spPr/>
        <p:txBody>
          <a:bodyPr/>
          <a:lstStyle/>
          <a:p>
            <a:r>
              <a:rPr lang="en-US" altLang="en-US" dirty="0" smtClean="0"/>
              <a:t>Another example</a:t>
            </a:r>
          </a:p>
        </p:txBody>
      </p:sp>
      <p:sp>
        <p:nvSpPr>
          <p:cNvPr id="97283" name="Rectangle 3"/>
          <p:cNvSpPr>
            <a:spLocks noGrp="1" noChangeArrowheads="1"/>
          </p:cNvSpPr>
          <p:nvPr>
            <p:ph type="body" idx="1"/>
          </p:nvPr>
        </p:nvSpPr>
        <p:spPr/>
        <p:txBody>
          <a:bodyPr/>
          <a:lstStyle/>
          <a:p>
            <a:r>
              <a:rPr lang="en-US" altLang="en-US" dirty="0" smtClean="0"/>
              <a:t>A person opens a business making sandwiches.  He’s purchased a store and all of the food products, now he wants to hire some people.  He decides to hire two people to start with and pay them $50 a day.  His costs/benefits sheet for a month looks like this:</a:t>
            </a:r>
          </a:p>
        </p:txBody>
      </p:sp>
    </p:spTree>
    <p:extLst>
      <p:ext uri="{BB962C8B-B14F-4D97-AF65-F5344CB8AC3E}">
        <p14:creationId xmlns:p14="http://schemas.microsoft.com/office/powerpoint/2010/main" val="8622785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1414" name="Group 102"/>
          <p:cNvGraphicFramePr>
            <a:graphicFrameLocks noGrp="1"/>
          </p:cNvGraphicFramePr>
          <p:nvPr>
            <p:ph idx="1"/>
          </p:nvPr>
        </p:nvGraphicFramePr>
        <p:xfrm>
          <a:off x="1752600" y="1524000"/>
          <a:ext cx="8458200" cy="2794239"/>
        </p:xfrm>
        <a:graphic>
          <a:graphicData uri="http://schemas.openxmlformats.org/drawingml/2006/table">
            <a:tbl>
              <a:tblPr/>
              <a:tblGrid>
                <a:gridCol w="2544763">
                  <a:extLst>
                    <a:ext uri="{9D8B030D-6E8A-4147-A177-3AD203B41FA5}">
                      <a16:colId xmlns:a16="http://schemas.microsoft.com/office/drawing/2014/main" val="20000"/>
                    </a:ext>
                  </a:extLst>
                </a:gridCol>
                <a:gridCol w="1689100">
                  <a:extLst>
                    <a:ext uri="{9D8B030D-6E8A-4147-A177-3AD203B41FA5}">
                      <a16:colId xmlns:a16="http://schemas.microsoft.com/office/drawing/2014/main" val="20001"/>
                    </a:ext>
                  </a:extLst>
                </a:gridCol>
                <a:gridCol w="2243137">
                  <a:extLst>
                    <a:ext uri="{9D8B030D-6E8A-4147-A177-3AD203B41FA5}">
                      <a16:colId xmlns:a16="http://schemas.microsoft.com/office/drawing/2014/main" val="20002"/>
                    </a:ext>
                  </a:extLst>
                </a:gridCol>
                <a:gridCol w="1981200">
                  <a:extLst>
                    <a:ext uri="{9D8B030D-6E8A-4147-A177-3AD203B41FA5}">
                      <a16:colId xmlns:a16="http://schemas.microsoft.com/office/drawing/2014/main" val="20003"/>
                    </a:ext>
                  </a:extLst>
                </a:gridCol>
              </a:tblGrid>
              <a:tr h="90454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Worker #</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Cost</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Production</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Price/Sand</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4472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1</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$750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250 sandwiches</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5</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4472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$750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250 sandwiches</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5</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99352" name="Text Box 49"/>
          <p:cNvSpPr txBox="1">
            <a:spLocks noChangeArrowheads="1"/>
          </p:cNvSpPr>
          <p:nvPr/>
        </p:nvSpPr>
        <p:spPr bwMode="auto">
          <a:xfrm>
            <a:off x="1676400" y="76200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914400" eaLnBrk="0" fontAlgn="base" hangingPunct="0">
              <a:spcBef>
                <a:spcPct val="50000"/>
              </a:spcBef>
              <a:spcAft>
                <a:spcPct val="0"/>
              </a:spcAft>
              <a:buNone/>
            </a:pPr>
            <a:r>
              <a:rPr lang="en-US" altLang="en-US" sz="3600" b="1" dirty="0">
                <a:solidFill>
                  <a:srgbClr val="000000"/>
                </a:solidFill>
              </a:rPr>
              <a:t>Rent/Food/Entrepreneurship = $750</a:t>
            </a:r>
          </a:p>
        </p:txBody>
      </p:sp>
      <p:sp>
        <p:nvSpPr>
          <p:cNvPr id="99353" name="Text Box 88"/>
          <p:cNvSpPr txBox="1">
            <a:spLocks noChangeArrowheads="1"/>
          </p:cNvSpPr>
          <p:nvPr/>
        </p:nvSpPr>
        <p:spPr bwMode="auto">
          <a:xfrm>
            <a:off x="4876800" y="0"/>
            <a:ext cx="342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914400" eaLnBrk="0" fontAlgn="base" hangingPunct="0">
              <a:spcBef>
                <a:spcPct val="50000"/>
              </a:spcBef>
              <a:spcAft>
                <a:spcPct val="0"/>
              </a:spcAft>
              <a:buNone/>
            </a:pPr>
            <a:r>
              <a:rPr lang="en-US" altLang="en-US" sz="3600" b="1" dirty="0">
                <a:solidFill>
                  <a:srgbClr val="000000"/>
                </a:solidFill>
              </a:rPr>
              <a:t>1 Month</a:t>
            </a:r>
          </a:p>
        </p:txBody>
      </p:sp>
      <p:sp>
        <p:nvSpPr>
          <p:cNvPr id="99354" name="Text Box 98"/>
          <p:cNvSpPr txBox="1">
            <a:spLocks noChangeArrowheads="1"/>
          </p:cNvSpPr>
          <p:nvPr/>
        </p:nvSpPr>
        <p:spPr bwMode="auto">
          <a:xfrm>
            <a:off x="1676400" y="4648200"/>
            <a:ext cx="7924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914400" eaLnBrk="0" fontAlgn="base" hangingPunct="0">
              <a:spcBef>
                <a:spcPct val="50000"/>
              </a:spcBef>
              <a:spcAft>
                <a:spcPct val="0"/>
              </a:spcAft>
              <a:buNone/>
            </a:pPr>
            <a:r>
              <a:rPr lang="en-US" altLang="en-US" sz="3600" b="1" dirty="0">
                <a:solidFill>
                  <a:srgbClr val="000000"/>
                </a:solidFill>
              </a:rPr>
              <a:t>Total Costs: 750+1500=2250</a:t>
            </a:r>
          </a:p>
        </p:txBody>
      </p:sp>
      <p:sp>
        <p:nvSpPr>
          <p:cNvPr id="99355" name="Text Box 99"/>
          <p:cNvSpPr txBox="1">
            <a:spLocks noChangeArrowheads="1"/>
          </p:cNvSpPr>
          <p:nvPr/>
        </p:nvSpPr>
        <p:spPr bwMode="auto">
          <a:xfrm>
            <a:off x="1752600" y="5410200"/>
            <a:ext cx="7924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914400" eaLnBrk="0" fontAlgn="base" hangingPunct="0">
              <a:spcBef>
                <a:spcPct val="50000"/>
              </a:spcBef>
              <a:spcAft>
                <a:spcPct val="0"/>
              </a:spcAft>
              <a:buNone/>
            </a:pPr>
            <a:r>
              <a:rPr lang="en-US" altLang="en-US" sz="3600" b="1" dirty="0">
                <a:solidFill>
                  <a:srgbClr val="000000"/>
                </a:solidFill>
              </a:rPr>
              <a:t>Total Output: 500 x 5 = 2500</a:t>
            </a:r>
          </a:p>
        </p:txBody>
      </p:sp>
    </p:spTree>
    <p:extLst>
      <p:ext uri="{BB962C8B-B14F-4D97-AF65-F5344CB8AC3E}">
        <p14:creationId xmlns:p14="http://schemas.microsoft.com/office/powerpoint/2010/main" val="30274893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457" name="Group 73"/>
          <p:cNvGraphicFramePr>
            <a:graphicFrameLocks noGrp="1"/>
          </p:cNvGraphicFramePr>
          <p:nvPr>
            <p:ph idx="1"/>
          </p:nvPr>
        </p:nvGraphicFramePr>
        <p:xfrm>
          <a:off x="1752600" y="1295400"/>
          <a:ext cx="8686800" cy="3505202"/>
        </p:xfrm>
        <a:graphic>
          <a:graphicData uri="http://schemas.openxmlformats.org/drawingml/2006/table">
            <a:tbl>
              <a:tblPr/>
              <a:tblGrid>
                <a:gridCol w="2613025">
                  <a:extLst>
                    <a:ext uri="{9D8B030D-6E8A-4147-A177-3AD203B41FA5}">
                      <a16:colId xmlns:a16="http://schemas.microsoft.com/office/drawing/2014/main" val="20000"/>
                    </a:ext>
                  </a:extLst>
                </a:gridCol>
                <a:gridCol w="1735138">
                  <a:extLst>
                    <a:ext uri="{9D8B030D-6E8A-4147-A177-3AD203B41FA5}">
                      <a16:colId xmlns:a16="http://schemas.microsoft.com/office/drawing/2014/main" val="20001"/>
                    </a:ext>
                  </a:extLst>
                </a:gridCol>
                <a:gridCol w="2128837">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71278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Worker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Cost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Production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Price/Sand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1278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8262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250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42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1278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1410" name="Text Box 28"/>
          <p:cNvSpPr txBox="1">
            <a:spLocks noChangeArrowheads="1"/>
          </p:cNvSpPr>
          <p:nvPr/>
        </p:nvSpPr>
        <p:spPr bwMode="auto">
          <a:xfrm>
            <a:off x="1676400" y="685801"/>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914400" eaLnBrk="0" fontAlgn="base" hangingPunct="0">
              <a:spcBef>
                <a:spcPct val="50000"/>
              </a:spcBef>
              <a:spcAft>
                <a:spcPct val="0"/>
              </a:spcAft>
              <a:buNone/>
            </a:pPr>
            <a:r>
              <a:rPr lang="en-US" altLang="en-US" sz="2800" b="1" dirty="0">
                <a:solidFill>
                  <a:srgbClr val="000000"/>
                </a:solidFill>
              </a:rPr>
              <a:t>Rent, Food, Entrepreneurship - $750</a:t>
            </a:r>
          </a:p>
        </p:txBody>
      </p:sp>
      <p:sp>
        <p:nvSpPr>
          <p:cNvPr id="101411" name="Text Box 29"/>
          <p:cNvSpPr txBox="1">
            <a:spLocks noChangeArrowheads="1"/>
          </p:cNvSpPr>
          <p:nvPr/>
        </p:nvSpPr>
        <p:spPr bwMode="auto">
          <a:xfrm>
            <a:off x="4876800" y="0"/>
            <a:ext cx="342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914400" eaLnBrk="0" fontAlgn="base" hangingPunct="0">
              <a:spcBef>
                <a:spcPct val="50000"/>
              </a:spcBef>
              <a:spcAft>
                <a:spcPct val="0"/>
              </a:spcAft>
              <a:buNone/>
            </a:pPr>
            <a:r>
              <a:rPr lang="en-US" altLang="en-US" sz="3600" b="1" dirty="0">
                <a:solidFill>
                  <a:srgbClr val="000000"/>
                </a:solidFill>
              </a:rPr>
              <a:t>1 Month</a:t>
            </a:r>
          </a:p>
        </p:txBody>
      </p:sp>
      <p:sp>
        <p:nvSpPr>
          <p:cNvPr id="101412" name="Text Box 71"/>
          <p:cNvSpPr txBox="1">
            <a:spLocks noChangeArrowheads="1"/>
          </p:cNvSpPr>
          <p:nvPr/>
        </p:nvSpPr>
        <p:spPr bwMode="auto">
          <a:xfrm>
            <a:off x="1752600" y="5029201"/>
            <a:ext cx="86868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914400" eaLnBrk="0" fontAlgn="base" hangingPunct="0">
              <a:spcBef>
                <a:spcPct val="50000"/>
              </a:spcBef>
              <a:spcAft>
                <a:spcPct val="0"/>
              </a:spcAft>
              <a:buNone/>
            </a:pPr>
            <a:r>
              <a:rPr lang="en-US" altLang="en-US" sz="3600" b="1" dirty="0">
                <a:solidFill>
                  <a:srgbClr val="000000"/>
                </a:solidFill>
              </a:rPr>
              <a:t>Should he hire worker #3?  Why?</a:t>
            </a:r>
          </a:p>
          <a:p>
            <a:pPr algn="ctr" defTabSz="914400" eaLnBrk="0" fontAlgn="base" hangingPunct="0">
              <a:spcBef>
                <a:spcPct val="50000"/>
              </a:spcBef>
              <a:spcAft>
                <a:spcPct val="0"/>
              </a:spcAft>
              <a:buNone/>
            </a:pPr>
            <a:r>
              <a:rPr lang="en-US" altLang="en-US" sz="3600" b="1" dirty="0">
                <a:solidFill>
                  <a:srgbClr val="000000"/>
                </a:solidFill>
              </a:rPr>
              <a:t>What about #4?  Why?</a:t>
            </a:r>
          </a:p>
        </p:txBody>
      </p:sp>
    </p:spTree>
    <p:extLst>
      <p:ext uri="{BB962C8B-B14F-4D97-AF65-F5344CB8AC3E}">
        <p14:creationId xmlns:p14="http://schemas.microsoft.com/office/powerpoint/2010/main" val="15009991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385" y="224134"/>
            <a:ext cx="11243784"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rPr>
              <a:t>Warm up – 8.10.16 ( Wednesday)</a:t>
            </a:r>
            <a:endParaRPr kumimoji="0" lang="en-US" sz="5400" b="0" i="0" u="none" strike="noStrike" kern="1200" cap="none" spc="0" normalizeH="0" baseline="0" noProof="0" dirty="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endParaRPr>
          </a:p>
        </p:txBody>
      </p:sp>
      <p:sp>
        <p:nvSpPr>
          <p:cNvPr id="5" name="TextBox 4"/>
          <p:cNvSpPr txBox="1"/>
          <p:nvPr/>
        </p:nvSpPr>
        <p:spPr>
          <a:xfrm>
            <a:off x="378824" y="1147464"/>
            <a:ext cx="11443062" cy="1077218"/>
          </a:xfrm>
          <a:prstGeom prst="rect">
            <a:avLst/>
          </a:prstGeom>
          <a:solidFill>
            <a:srgbClr val="FFFF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lumMod val="95000"/>
                    <a:lumOff val="5000"/>
                  </a:prstClr>
                </a:solidFill>
                <a:effectLst/>
                <a:uLnTx/>
                <a:uFillTx/>
                <a:latin typeface="Century Gothic" panose="020B0502020202020204"/>
                <a:ea typeface="+mn-ea"/>
                <a:cs typeface="+mn-cs"/>
              </a:rPr>
              <a:t>Please copy down 1 - 3, use the PPF on the next slide to find the opportunity cost for the questions below.</a:t>
            </a:r>
            <a:endParaRPr kumimoji="0" lang="en-US" sz="3200" b="0" i="0" u="none" strike="noStrike" kern="1200" cap="none" spc="0" normalizeH="0" baseline="0" noProof="0" dirty="0">
              <a:ln>
                <a:noFill/>
              </a:ln>
              <a:solidFill>
                <a:prstClr val="black">
                  <a:lumMod val="95000"/>
                  <a:lumOff val="5000"/>
                </a:prstClr>
              </a:solidFill>
              <a:effectLst/>
              <a:uLnTx/>
              <a:uFillTx/>
              <a:latin typeface="Century Gothic" panose="020B0502020202020204"/>
              <a:ea typeface="+mn-ea"/>
              <a:cs typeface="+mn-cs"/>
            </a:endParaRPr>
          </a:p>
        </p:txBody>
      </p:sp>
      <p:sp>
        <p:nvSpPr>
          <p:cNvPr id="2" name="Rectangle 1"/>
          <p:cNvSpPr/>
          <p:nvPr/>
        </p:nvSpPr>
        <p:spPr>
          <a:xfrm>
            <a:off x="378824" y="2636503"/>
            <a:ext cx="11361620" cy="2862322"/>
          </a:xfrm>
          <a:prstGeom prst="rect">
            <a:avLst/>
          </a:prstGeom>
        </p:spPr>
        <p:txBody>
          <a:bodyPr wrap="square">
            <a:spAutoFit/>
          </a:bodyPr>
          <a:lstStyle/>
          <a:p>
            <a:pPr marL="514350" marR="0" lvl="0" indent="-514350" algn="l" defTabSz="457200" rtl="0" eaLnBrk="1" fontAlgn="auto" latinLnBrk="0" hangingPunct="1">
              <a:lnSpc>
                <a:spcPct val="100000"/>
              </a:lnSpc>
              <a:spcBef>
                <a:spcPts val="0"/>
              </a:spcBef>
              <a:spcAft>
                <a:spcPts val="0"/>
              </a:spcAft>
              <a:buClrTx/>
              <a:buSzTx/>
              <a:buFontTx/>
              <a:buAutoNum type="arabicParenR"/>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rPr>
              <a:t>What is</a:t>
            </a:r>
            <a:r>
              <a:rPr kumimoji="0" lang="en-US" sz="3600" b="0" i="0" u="none" strike="noStrike" kern="1200" cap="none" spc="0" normalizeH="0" noProof="0" dirty="0" smtClean="0">
                <a:ln>
                  <a:noFill/>
                </a:ln>
                <a:solidFill>
                  <a:prstClr val="white"/>
                </a:solidFill>
                <a:effectLst/>
                <a:uLnTx/>
                <a:uFillTx/>
                <a:latin typeface="Century Gothic" panose="020B0502020202020204"/>
              </a:rPr>
              <a:t> the opportunity</a:t>
            </a:r>
            <a:r>
              <a:rPr lang="en-US" sz="3600" dirty="0" smtClean="0">
                <a:solidFill>
                  <a:prstClr val="white"/>
                </a:solidFill>
                <a:latin typeface="Century Gothic" panose="020B0502020202020204"/>
              </a:rPr>
              <a:t>y cost of making 7 book shelves with the time and wood available?</a:t>
            </a:r>
          </a:p>
          <a:p>
            <a:pPr marL="514350" marR="0" lvl="0" indent="-514350" algn="l" defTabSz="457200" rtl="0" eaLnBrk="1" fontAlgn="auto" latinLnBrk="0" hangingPunct="1">
              <a:lnSpc>
                <a:spcPct val="100000"/>
              </a:lnSpc>
              <a:spcBef>
                <a:spcPts val="0"/>
              </a:spcBef>
              <a:spcAft>
                <a:spcPts val="0"/>
              </a:spcAft>
              <a:buClrTx/>
              <a:buSzTx/>
              <a:buFontTx/>
              <a:buAutoNum type="arabicParenR"/>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rPr>
              <a:t>What</a:t>
            </a:r>
            <a:r>
              <a:rPr kumimoji="0" lang="en-US" sz="3600" b="0" i="0" u="none" strike="noStrike" kern="1200" cap="none" spc="0" normalizeH="0" noProof="0" dirty="0" smtClean="0">
                <a:ln>
                  <a:noFill/>
                </a:ln>
                <a:solidFill>
                  <a:prstClr val="white"/>
                </a:solidFill>
                <a:effectLst/>
                <a:uLnTx/>
                <a:uFillTx/>
                <a:latin typeface="Century Gothic" panose="020B0502020202020204"/>
              </a:rPr>
              <a:t> must happening order to move from point B to point C?</a:t>
            </a:r>
          </a:p>
          <a:p>
            <a:pPr marL="514350" marR="0" lvl="0" indent="-514350" algn="l" defTabSz="457200" rtl="0" eaLnBrk="1" fontAlgn="auto" latinLnBrk="0" hangingPunct="1">
              <a:lnSpc>
                <a:spcPct val="100000"/>
              </a:lnSpc>
              <a:spcBef>
                <a:spcPts val="0"/>
              </a:spcBef>
              <a:spcAft>
                <a:spcPts val="0"/>
              </a:spcAft>
              <a:buClrTx/>
              <a:buSzTx/>
              <a:buFontTx/>
              <a:buAutoNum type="arabicParenR"/>
              <a:tabLst/>
              <a:defRPr/>
            </a:pPr>
            <a:r>
              <a:rPr lang="en-US" sz="3600" baseline="0" dirty="0" smtClean="0">
                <a:solidFill>
                  <a:prstClr val="white"/>
                </a:solidFill>
                <a:latin typeface="Century Gothic" panose="020B0502020202020204"/>
              </a:rPr>
              <a:t>Point</a:t>
            </a:r>
            <a:r>
              <a:rPr lang="en-US" sz="3600" dirty="0" smtClean="0">
                <a:solidFill>
                  <a:prstClr val="white"/>
                </a:solidFill>
                <a:latin typeface="Century Gothic" panose="020B0502020202020204"/>
              </a:rPr>
              <a:t> E represents an impossible situation. Why?</a:t>
            </a:r>
            <a:endParaRPr kumimoji="0" lang="en-US" sz="3600" b="0" i="0" u="none" strike="noStrike" kern="1200" cap="none" spc="0" normalizeH="0" baseline="0" noProof="0" dirty="0">
              <a:ln>
                <a:noFill/>
              </a:ln>
              <a:solidFill>
                <a:prstClr val="white"/>
              </a:solidFill>
              <a:effectLst/>
              <a:uLnTx/>
              <a:uFillTx/>
              <a:latin typeface="Century Gothic" panose="020B0502020202020204"/>
            </a:endParaRPr>
          </a:p>
        </p:txBody>
      </p:sp>
    </p:spTree>
    <p:extLst>
      <p:ext uri="{BB962C8B-B14F-4D97-AF65-F5344CB8AC3E}">
        <p14:creationId xmlns:p14="http://schemas.microsoft.com/office/powerpoint/2010/main" val="3801149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Standard for the day:</a:t>
            </a: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1754326"/>
          </a:xfrm>
          <a:prstGeom prst="rect">
            <a:avLst/>
          </a:prstGeom>
          <a:noFill/>
        </p:spPr>
        <p:txBody>
          <a:bodyPr wrap="square" rtlCol="0">
            <a:spAutoFit/>
          </a:bodyPr>
          <a:lstStyle/>
          <a:p>
            <a:r>
              <a:rPr lang="en-US" sz="3600" dirty="0" smtClean="0"/>
              <a:t>Define and give examples of the productive resources (factors of production) (for example, land, labor, capital, and entrepreneurship)</a:t>
            </a:r>
            <a:endParaRPr lang="en-US" sz="3600" dirty="0"/>
          </a:p>
        </p:txBody>
      </p:sp>
      <p:pic>
        <p:nvPicPr>
          <p:cNvPr id="4" name="Picture 3"/>
          <p:cNvPicPr>
            <a:picLocks noChangeAspect="1"/>
          </p:cNvPicPr>
          <p:nvPr/>
        </p:nvPicPr>
        <p:blipFill>
          <a:blip r:embed="rId2"/>
          <a:stretch>
            <a:fillRect/>
          </a:stretch>
        </p:blipFill>
        <p:spPr>
          <a:xfrm>
            <a:off x="617677" y="3683726"/>
            <a:ext cx="11008265" cy="3021294"/>
          </a:xfrm>
          <a:prstGeom prst="rect">
            <a:avLst/>
          </a:prstGeom>
        </p:spPr>
      </p:pic>
    </p:spTree>
    <p:extLst>
      <p:ext uri="{BB962C8B-B14F-4D97-AF65-F5344CB8AC3E}">
        <p14:creationId xmlns:p14="http://schemas.microsoft.com/office/powerpoint/2010/main" val="33237872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178662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115" y="171883"/>
            <a:ext cx="7362913" cy="1754326"/>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rPr>
              <a:t>Standard for the day:</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endParaRPr>
          </a:p>
        </p:txBody>
      </p:sp>
      <p:sp>
        <p:nvSpPr>
          <p:cNvPr id="3" name="TextBox 2"/>
          <p:cNvSpPr txBox="1"/>
          <p:nvPr/>
        </p:nvSpPr>
        <p:spPr>
          <a:xfrm>
            <a:off x="246115" y="1049046"/>
            <a:ext cx="11547565" cy="175432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Explain that rational decision occurs when the marginal benefits of an action equal or exceed the marginal cost</a:t>
            </a:r>
            <a:endParaRPr kumimoji="0" lang="en-US" sz="36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pic>
        <p:nvPicPr>
          <p:cNvPr id="4" name="Picture 3"/>
          <p:cNvPicPr>
            <a:picLocks noChangeAspect="1"/>
          </p:cNvPicPr>
          <p:nvPr/>
        </p:nvPicPr>
        <p:blipFill>
          <a:blip r:embed="rId2"/>
          <a:stretch>
            <a:fillRect/>
          </a:stretch>
        </p:blipFill>
        <p:spPr>
          <a:xfrm>
            <a:off x="404948" y="2957689"/>
            <a:ext cx="11166163" cy="3640665"/>
          </a:xfrm>
          <a:prstGeom prst="rect">
            <a:avLst/>
          </a:prstGeom>
        </p:spPr>
      </p:pic>
    </p:spTree>
    <p:extLst>
      <p:ext uri="{BB962C8B-B14F-4D97-AF65-F5344CB8AC3E}">
        <p14:creationId xmlns:p14="http://schemas.microsoft.com/office/powerpoint/2010/main" val="42234906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rPr>
              <a:t>Essential Question for the day</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endParaRPr>
          </a:p>
        </p:txBody>
      </p:sp>
      <p:sp>
        <p:nvSpPr>
          <p:cNvPr id="3" name="TextBox 2"/>
          <p:cNvSpPr txBox="1"/>
          <p:nvPr/>
        </p:nvSpPr>
        <p:spPr>
          <a:xfrm>
            <a:off x="404948" y="1168965"/>
            <a:ext cx="11547565" cy="707886"/>
          </a:xfrm>
          <a:prstGeom prst="rect">
            <a:avLst/>
          </a:prstGeom>
          <a:noFill/>
        </p:spPr>
        <p:txBody>
          <a:bodyPr wrap="square" rtlCol="0">
            <a:spAutoFit/>
          </a:bodyPr>
          <a:lstStyle/>
          <a:p>
            <a:pPr marL="59055" marR="113665"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smtClean="0">
                <a:ln>
                  <a:noFill/>
                </a:ln>
                <a:solidFill>
                  <a:prstClr val="white"/>
                </a:solidFill>
                <a:effectLst/>
                <a:uLnTx/>
                <a:uFillTx/>
                <a:latin typeface="Tahoma" panose="020B0604030504040204" pitchFamily="34" charset="0"/>
                <a:ea typeface="Calibri" panose="020F0502020204030204" pitchFamily="34" charset="0"/>
                <a:cs typeface="Times New Roman" panose="02020603050405020304" pitchFamily="18" charset="0"/>
              </a:rPr>
              <a:t>What does it mean to think at the margin?</a:t>
            </a:r>
            <a:endParaRPr kumimoji="0" lang="en-US" sz="6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711200" y="2091341"/>
            <a:ext cx="10713156" cy="4501370"/>
          </a:xfrm>
          <a:prstGeom prst="rect">
            <a:avLst/>
          </a:prstGeom>
        </p:spPr>
      </p:pic>
    </p:spTree>
    <p:extLst>
      <p:ext uri="{BB962C8B-B14F-4D97-AF65-F5344CB8AC3E}">
        <p14:creationId xmlns:p14="http://schemas.microsoft.com/office/powerpoint/2010/main" val="40686652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rPr>
              <a:t>Upcoming Assessments</a:t>
            </a:r>
            <a:endParaRPr kumimoji="0" lang="en-US" sz="5400" b="0" i="0" u="none" strike="noStrike" kern="1200" cap="none" spc="0" normalizeH="0" baseline="0" noProof="0" dirty="0">
              <a:ln w="0"/>
              <a:solidFill>
                <a:srgbClr val="052F61"/>
              </a:solidFill>
              <a:effectLst>
                <a:outerShdw blurRad="38100" dist="25400" dir="5400000" algn="ctr" rotWithShape="0">
                  <a:srgbClr val="6E747A">
                    <a:alpha val="43000"/>
                  </a:srgbClr>
                </a:outerShdw>
              </a:effectLst>
              <a:uLnTx/>
              <a:uFillTx/>
              <a:latin typeface="Century Gothic" panose="020B0502020202020204"/>
              <a:ea typeface="+mn-ea"/>
              <a:cs typeface="+mn-cs"/>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Upcoming quiz will be on Thursday, August 11, 2016. It will cover standards Economic Fundamentals 1 and 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Please put this date on your calendar.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solidFill>
                <a:effectLst/>
                <a:uLnTx/>
                <a:uFillTx/>
                <a:latin typeface="Century Gothic" panose="020B0502020202020204"/>
                <a:ea typeface="+mn-ea"/>
                <a:cs typeface="+mn-cs"/>
              </a:rPr>
              <a:t>Thanks.</a:t>
            </a:r>
            <a:endParaRPr kumimoji="0" lang="en-US" sz="32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8324365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948" y="122525"/>
            <a:ext cx="10015883" cy="1754326"/>
          </a:xfrm>
          <a:prstGeom prst="rect">
            <a:avLst/>
          </a:prstGeom>
          <a:noFill/>
        </p:spPr>
        <p:txBody>
          <a:bodyPr wrap="non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Essential Question for the day</a:t>
            </a:r>
            <a:endParaRPr lang="en-US" sz="5400" b="0" cap="none" spc="0" dirty="0" smtClean="0">
              <a:ln w="0"/>
              <a:solidFill>
                <a:schemeClr val="accent1"/>
              </a:solidFill>
              <a:effectLst>
                <a:outerShdw blurRad="38100" dist="25400" dir="5400000" algn="ctr" rotWithShape="0">
                  <a:srgbClr val="6E747A">
                    <a:alpha val="43000"/>
                  </a:srgbClr>
                </a:outerShdw>
              </a:effectLst>
            </a:endParaRPr>
          </a:p>
          <a:p>
            <a:pPr algn="ct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404948" y="1464544"/>
            <a:ext cx="11547565" cy="707886"/>
          </a:xfrm>
          <a:prstGeom prst="rect">
            <a:avLst/>
          </a:prstGeom>
          <a:noFill/>
        </p:spPr>
        <p:txBody>
          <a:bodyPr wrap="square" rtlCol="0">
            <a:spAutoFit/>
          </a:bodyPr>
          <a:lstStyle/>
          <a:p>
            <a:r>
              <a:rPr lang="en-US" sz="4000" dirty="0"/>
              <a:t>Describe the three factors of production.</a:t>
            </a:r>
          </a:p>
        </p:txBody>
      </p:sp>
      <p:pic>
        <p:nvPicPr>
          <p:cNvPr id="4" name="Picture 3"/>
          <p:cNvPicPr>
            <a:picLocks noChangeAspect="1"/>
          </p:cNvPicPr>
          <p:nvPr/>
        </p:nvPicPr>
        <p:blipFill>
          <a:blip r:embed="rId2"/>
          <a:stretch>
            <a:fillRect/>
          </a:stretch>
        </p:blipFill>
        <p:spPr>
          <a:xfrm>
            <a:off x="404948" y="2508069"/>
            <a:ext cx="11008265" cy="3021294"/>
          </a:xfrm>
          <a:prstGeom prst="rect">
            <a:avLst/>
          </a:prstGeom>
        </p:spPr>
      </p:pic>
    </p:spTree>
    <p:extLst>
      <p:ext uri="{BB962C8B-B14F-4D97-AF65-F5344CB8AC3E}">
        <p14:creationId xmlns:p14="http://schemas.microsoft.com/office/powerpoint/2010/main" val="343488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985" y="158821"/>
            <a:ext cx="7944804"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Upcoming Assessments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pic>
        <p:nvPicPr>
          <p:cNvPr id="3" name="Picture 2"/>
          <p:cNvPicPr>
            <a:picLocks noChangeAspect="1"/>
          </p:cNvPicPr>
          <p:nvPr/>
        </p:nvPicPr>
        <p:blipFill>
          <a:blip r:embed="rId2"/>
          <a:stretch>
            <a:fillRect/>
          </a:stretch>
        </p:blipFill>
        <p:spPr>
          <a:xfrm>
            <a:off x="434884" y="1386294"/>
            <a:ext cx="5169082" cy="4896939"/>
          </a:xfrm>
          <a:prstGeom prst="rect">
            <a:avLst/>
          </a:prstGeom>
        </p:spPr>
      </p:pic>
      <p:sp>
        <p:nvSpPr>
          <p:cNvPr id="4" name="TextBox 3"/>
          <p:cNvSpPr txBox="1"/>
          <p:nvPr/>
        </p:nvSpPr>
        <p:spPr>
          <a:xfrm>
            <a:off x="6374674" y="1384663"/>
            <a:ext cx="5055326" cy="5016758"/>
          </a:xfrm>
          <a:prstGeom prst="rect">
            <a:avLst/>
          </a:prstGeom>
          <a:noFill/>
        </p:spPr>
        <p:txBody>
          <a:bodyPr wrap="square" rtlCol="0">
            <a:spAutoFit/>
          </a:bodyPr>
          <a:lstStyle/>
          <a:p>
            <a:r>
              <a:rPr lang="en-US" sz="3200" dirty="0" smtClean="0"/>
              <a:t>Upcoming quiz will be on Thursday, August 11, 2016. It will cover standards Economic Fundamentals 1 and 2.</a:t>
            </a:r>
          </a:p>
          <a:p>
            <a:endParaRPr lang="en-US" sz="3200" dirty="0"/>
          </a:p>
          <a:p>
            <a:r>
              <a:rPr lang="en-US" sz="3200" dirty="0" smtClean="0"/>
              <a:t>Please put this date on your calendar.</a:t>
            </a:r>
          </a:p>
          <a:p>
            <a:endParaRPr lang="en-US" sz="3200" dirty="0"/>
          </a:p>
          <a:p>
            <a:r>
              <a:rPr lang="en-US" sz="3200" dirty="0" smtClean="0"/>
              <a:t>Thanks.</a:t>
            </a:r>
            <a:endParaRPr lang="en-US" sz="3200" dirty="0"/>
          </a:p>
        </p:txBody>
      </p:sp>
    </p:spTree>
    <p:extLst>
      <p:ext uri="{BB962C8B-B14F-4D97-AF65-F5344CB8AC3E}">
        <p14:creationId xmlns:p14="http://schemas.microsoft.com/office/powerpoint/2010/main" val="4070751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993943397"/>
              </p:ext>
            </p:extLst>
          </p:nvPr>
        </p:nvGraphicFramePr>
        <p:xfrm>
          <a:off x="574763" y="1029899"/>
          <a:ext cx="10868298" cy="5615820"/>
        </p:xfrm>
        <a:graphic>
          <a:graphicData uri="http://schemas.openxmlformats.org/drawingml/2006/table">
            <a:tbl>
              <a:tblPr firstRow="1" bandRow="1">
                <a:tableStyleId>{5C22544A-7EE6-4342-B048-85BDC9FD1C3A}</a:tableStyleId>
              </a:tblPr>
              <a:tblGrid>
                <a:gridCol w="5434149">
                  <a:extLst>
                    <a:ext uri="{9D8B030D-6E8A-4147-A177-3AD203B41FA5}">
                      <a16:colId xmlns:a16="http://schemas.microsoft.com/office/drawing/2014/main" val="58864969"/>
                    </a:ext>
                  </a:extLst>
                </a:gridCol>
                <a:gridCol w="5434149">
                  <a:extLst>
                    <a:ext uri="{9D8B030D-6E8A-4147-A177-3AD203B41FA5}">
                      <a16:colId xmlns:a16="http://schemas.microsoft.com/office/drawing/2014/main" val="4127641847"/>
                    </a:ext>
                  </a:extLst>
                </a:gridCol>
              </a:tblGrid>
              <a:tr h="2807910">
                <a:tc>
                  <a:txBody>
                    <a:bodyPr/>
                    <a:lstStyle/>
                    <a:p>
                      <a:pPr algn="ctr"/>
                      <a:r>
                        <a:rPr lang="en-US" sz="3200" b="0" dirty="0" smtClean="0"/>
                        <a:t>Land</a:t>
                      </a:r>
                      <a:endParaRPr lang="en-US" sz="3200" b="0" dirty="0"/>
                    </a:p>
                  </a:txBody>
                  <a:tcPr/>
                </a:tc>
                <a:tc>
                  <a:txBody>
                    <a:bodyPr/>
                    <a:lstStyle/>
                    <a:p>
                      <a:pPr algn="ctr"/>
                      <a:r>
                        <a:rPr lang="en-US" sz="3200" b="0" dirty="0" smtClean="0"/>
                        <a:t>Labor</a:t>
                      </a:r>
                      <a:endParaRPr lang="en-US" sz="3200" b="0" dirty="0"/>
                    </a:p>
                  </a:txBody>
                  <a:tcPr/>
                </a:tc>
                <a:extLst>
                  <a:ext uri="{0D108BD9-81ED-4DB2-BD59-A6C34878D82A}">
                    <a16:rowId xmlns:a16="http://schemas.microsoft.com/office/drawing/2014/main" val="1958397444"/>
                  </a:ext>
                </a:extLst>
              </a:tr>
              <a:tr h="2807910">
                <a:tc>
                  <a:txBody>
                    <a:bodyPr/>
                    <a:lstStyle/>
                    <a:p>
                      <a:pPr algn="ctr"/>
                      <a:r>
                        <a:rPr lang="en-US" sz="3200" b="0" dirty="0" smtClean="0"/>
                        <a:t>Capital</a:t>
                      </a:r>
                      <a:endParaRPr lang="en-US" sz="3200" b="0" dirty="0"/>
                    </a:p>
                  </a:txBody>
                  <a:tcPr/>
                </a:tc>
                <a:tc>
                  <a:txBody>
                    <a:bodyPr/>
                    <a:lstStyle/>
                    <a:p>
                      <a:pPr algn="ctr"/>
                      <a:r>
                        <a:rPr lang="en-US" sz="3200" b="0" dirty="0" smtClean="0"/>
                        <a:t>Entrepreneurship</a:t>
                      </a:r>
                      <a:endParaRPr lang="en-US" sz="3200" b="0" dirty="0"/>
                    </a:p>
                  </a:txBody>
                  <a:tcPr/>
                </a:tc>
                <a:extLst>
                  <a:ext uri="{0D108BD9-81ED-4DB2-BD59-A6C34878D82A}">
                    <a16:rowId xmlns:a16="http://schemas.microsoft.com/office/drawing/2014/main" val="3774169229"/>
                  </a:ext>
                </a:extLst>
              </a:tr>
            </a:tbl>
          </a:graphicData>
        </a:graphic>
      </p:graphicFrame>
      <p:sp>
        <p:nvSpPr>
          <p:cNvPr id="4" name="Rectangle 3"/>
          <p:cNvSpPr/>
          <p:nvPr/>
        </p:nvSpPr>
        <p:spPr>
          <a:xfrm>
            <a:off x="614903" y="106569"/>
            <a:ext cx="10230686"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Define 4 factors of production</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2094598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718" y="224134"/>
            <a:ext cx="5915402"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Warm up – 8.2.16</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TextBox 4"/>
          <p:cNvSpPr txBox="1"/>
          <p:nvPr/>
        </p:nvSpPr>
        <p:spPr>
          <a:xfrm>
            <a:off x="378824" y="1147464"/>
            <a:ext cx="11443062" cy="1754326"/>
          </a:xfrm>
          <a:prstGeom prst="rect">
            <a:avLst/>
          </a:prstGeom>
          <a:solidFill>
            <a:srgbClr val="FFFF00"/>
          </a:solidFill>
        </p:spPr>
        <p:txBody>
          <a:bodyPr wrap="square" rtlCol="0">
            <a:spAutoFit/>
          </a:bodyPr>
          <a:lstStyle/>
          <a:p>
            <a:pPr algn="ctr"/>
            <a:r>
              <a:rPr lang="en-US" sz="3600" dirty="0" smtClean="0">
                <a:solidFill>
                  <a:schemeClr val="bg1">
                    <a:lumMod val="95000"/>
                    <a:lumOff val="5000"/>
                  </a:schemeClr>
                </a:solidFill>
              </a:rPr>
              <a:t>Please number your warm up 1 – 13; Read the paragraph and for each section underlined; </a:t>
            </a:r>
          </a:p>
          <a:p>
            <a:pPr algn="ctr"/>
            <a:r>
              <a:rPr lang="en-US" sz="3600" dirty="0" smtClean="0">
                <a:solidFill>
                  <a:schemeClr val="bg1">
                    <a:lumMod val="95000"/>
                    <a:lumOff val="5000"/>
                  </a:schemeClr>
                </a:solidFill>
              </a:rPr>
              <a:t>Identify which factor of production is underlined</a:t>
            </a:r>
            <a:endParaRPr lang="en-US" sz="3600" dirty="0">
              <a:solidFill>
                <a:schemeClr val="bg1">
                  <a:lumMod val="95000"/>
                  <a:lumOff val="5000"/>
                </a:schemeClr>
              </a:solidFill>
            </a:endParaRPr>
          </a:p>
        </p:txBody>
      </p:sp>
      <p:pic>
        <p:nvPicPr>
          <p:cNvPr id="2" name="Picture 1"/>
          <p:cNvPicPr>
            <a:picLocks noChangeAspect="1"/>
          </p:cNvPicPr>
          <p:nvPr/>
        </p:nvPicPr>
        <p:blipFill>
          <a:blip r:embed="rId2"/>
          <a:stretch>
            <a:fillRect/>
          </a:stretch>
        </p:blipFill>
        <p:spPr>
          <a:xfrm>
            <a:off x="301589" y="3415570"/>
            <a:ext cx="11443062" cy="3023878"/>
          </a:xfrm>
          <a:prstGeom prst="rect">
            <a:avLst/>
          </a:prstGeom>
        </p:spPr>
      </p:pic>
    </p:spTree>
    <p:extLst>
      <p:ext uri="{BB962C8B-B14F-4D97-AF65-F5344CB8AC3E}">
        <p14:creationId xmlns:p14="http://schemas.microsoft.com/office/powerpoint/2010/main" val="1523189618"/>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2441</TotalTime>
  <Words>1683</Words>
  <Application>Microsoft Office PowerPoint</Application>
  <PresentationFormat>Widescreen</PresentationFormat>
  <Paragraphs>213</Paragraphs>
  <Slides>53</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53</vt:i4>
      </vt:variant>
    </vt:vector>
  </HeadingPairs>
  <TitlesOfParts>
    <vt:vector size="63" baseType="lpstr">
      <vt:lpstr>Arial</vt:lpstr>
      <vt:lpstr>Calibri</vt:lpstr>
      <vt:lpstr>Century Gothic</vt:lpstr>
      <vt:lpstr>Tahoma</vt:lpstr>
      <vt:lpstr>Times New Roman</vt:lpstr>
      <vt:lpstr>Wingdings</vt:lpstr>
      <vt:lpstr>Wingdings 3</vt:lpstr>
      <vt:lpstr>Slice</vt:lpstr>
      <vt:lpstr>Capsules</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RATIONAL DECISION MAKING</vt:lpstr>
      <vt:lpstr>Rational Decision Making</vt:lpstr>
      <vt:lpstr>Costs and Benefits</vt:lpstr>
      <vt:lpstr>PowerPoint Presentation</vt:lpstr>
      <vt:lpstr>Another 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Ethington</dc:creator>
  <cp:lastModifiedBy>Patrick Ethington</cp:lastModifiedBy>
  <cp:revision>39</cp:revision>
  <cp:lastPrinted>2016-08-10T12:28:08Z</cp:lastPrinted>
  <dcterms:created xsi:type="dcterms:W3CDTF">2016-08-02T11:08:57Z</dcterms:created>
  <dcterms:modified xsi:type="dcterms:W3CDTF">2016-08-10T19:45:16Z</dcterms:modified>
</cp:coreProperties>
</file>